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65" r:id="rId4"/>
    <p:sldId id="258" r:id="rId5"/>
    <p:sldId id="259" r:id="rId6"/>
    <p:sldId id="266" r:id="rId7"/>
    <p:sldId id="268" r:id="rId8"/>
    <p:sldId id="267" r:id="rId9"/>
    <p:sldId id="269" r:id="rId10"/>
    <p:sldId id="270" r:id="rId11"/>
    <p:sldId id="271" r:id="rId12"/>
    <p:sldId id="262" r:id="rId13"/>
    <p:sldId id="263" r:id="rId14"/>
    <p:sldId id="272" r:id="rId15"/>
    <p:sldId id="273" r:id="rId16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8586A"/>
    <a:srgbClr val="AD8BBB"/>
    <a:srgbClr val="744D8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7873C-A873-4066-AA06-E39DD7C8353E}" type="doc">
      <dgm:prSet loTypeId="urn:microsoft.com/office/officeart/2005/8/layout/hierarchy4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B6E130-AA17-4132-A921-BA03AE51A0A8}">
      <dgm:prSet phldrT="[Текст]" custT="1"/>
      <dgm:spPr/>
      <dgm:t>
        <a:bodyPr/>
        <a:lstStyle/>
        <a:p>
          <a:r>
            <a: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14.03.2017</a:t>
          </a:r>
          <a:endParaRPr lang="ru-RU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8F5B9-F00A-4348-AB68-4FCC8463B9F7}" type="parTrans" cxnId="{C905CE68-6608-400C-AC1D-18EE1B4D51F6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3370D-40E5-45A2-ABC4-7DB267A4D0B2}" type="sibTrans" cxnId="{C905CE68-6608-400C-AC1D-18EE1B4D51F6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88EA4-3BFF-4279-8135-E76A0353A922}">
      <dgm:prSet custT="1"/>
      <dgm:spPr/>
      <dgm:t>
        <a:bodyPr/>
        <a:lstStyle/>
        <a:p>
          <a:r>
            <a: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08.04.2017</a:t>
          </a:r>
          <a:endParaRPr lang="ru-RU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F8E10-51C5-4DF9-ACC6-8853F75DF214}" type="parTrans" cxnId="{4758CF88-2384-421E-B991-F7C5FA0D6AA1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790F9-FBB7-4C30-8D30-48FDDA57F90D}" type="sibTrans" cxnId="{4758CF88-2384-421E-B991-F7C5FA0D6AA1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AE76A-CEB1-445F-941A-637610AA2D31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Оголошення результатів пробного ЗНО   </a:t>
          </a:r>
        </a:p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з української мови і літератури на інформаційних сторінках </a:t>
          </a:r>
        </a:p>
        <a:p>
          <a:r>
            <a:rPr lang="uk-UA" sz="1400" i="1" dirty="0" smtClean="0">
              <a:latin typeface="Times New Roman" pitchFamily="18" charset="0"/>
              <a:cs typeface="Times New Roman" pitchFamily="18" charset="0"/>
            </a:rPr>
            <a:t>«Особистий кабінет учасника пробного ЗНО»  на сайті ХРЦОЯО  </a:t>
          </a:r>
        </a:p>
        <a:p>
          <a:r>
            <a:rPr lang="uk-UA" sz="1400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rPr>
            <a:t>(для осіб, які скористалися сервісом</a:t>
          </a:r>
          <a:r>
            <a:rPr lang="uk-UA" sz="1400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rPr>
            <a:t>)*</a:t>
          </a:r>
          <a:endParaRPr lang="ru-RU" sz="1400" b="1" i="1" dirty="0">
            <a:solidFill>
              <a:srgbClr val="CC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8DEEE-5F0B-44CC-B854-F11772664ED9}" type="parTrans" cxnId="{0B1DE5DE-6799-41AC-980B-55118BF79761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7CF9CA-0C26-4FD0-BB18-2CDCE1E4BF63}" type="sibTrans" cxnId="{0B1DE5DE-6799-41AC-980B-55118BF79761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2A107-0CF4-4C1C-88E4-0C8E2E1E5DEC}">
      <dgm:prSet custT="1"/>
      <dgm:spPr/>
      <dgm:t>
        <a:bodyPr/>
        <a:lstStyle/>
        <a:p>
          <a:r>
            <a: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14.04.2017</a:t>
          </a:r>
          <a:endParaRPr lang="ru-RU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6737C-FA5F-40F9-B170-FD47725AC3D4}" type="parTrans" cxnId="{7111F2D5-7C9E-47D5-A3C8-CCD9D774AC22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2EF00-115C-4DCD-8A37-19977342EF3B}" type="sibTrans" cxnId="{7111F2D5-7C9E-47D5-A3C8-CCD9D774AC22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63D11-7C66-4735-B322-A8F99C9D3F51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Оголошення результатів пробного ЗНО </a:t>
          </a:r>
        </a:p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 з решти предметів на інформаційних сторінках</a:t>
          </a:r>
        </a:p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i="1" dirty="0" smtClean="0">
              <a:latin typeface="Times New Roman" pitchFamily="18" charset="0"/>
              <a:cs typeface="Times New Roman" pitchFamily="18" charset="0"/>
            </a:rPr>
            <a:t>«Особистий кабінет учасника пробного ЗНО» на сайті ХРЦОЯО  </a:t>
          </a:r>
        </a:p>
        <a:p>
          <a:r>
            <a:rPr lang="uk-UA" sz="1400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rPr>
            <a:t>(для осіб, які скористалися сервісом</a:t>
          </a:r>
          <a:r>
            <a:rPr lang="uk-UA" sz="1400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rPr>
            <a:t>)*</a:t>
          </a:r>
          <a:endParaRPr lang="ru-RU" sz="1400" b="1" i="1" dirty="0">
            <a:solidFill>
              <a:srgbClr val="CC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744BC-6A8C-4A51-92F8-4458FDC64D3B}" type="parTrans" cxnId="{92B5BDAE-F004-4F25-A95F-AE0D63BF5C01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81551-3642-4138-923C-2FD01C36C579}" type="sibTrans" cxnId="{92B5BDAE-F004-4F25-A95F-AE0D63BF5C01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FA708-E86A-42DD-81AC-926F5F5BEE20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Розміщення  електронного запрошення на інформаційній  сторінці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400" i="1" dirty="0" smtClean="0">
              <a:latin typeface="Times New Roman" pitchFamily="18" charset="0"/>
              <a:cs typeface="Times New Roman" pitchFamily="18" charset="0"/>
            </a:rPr>
            <a:t>«Особистий кабінет учасника пробного ЗНО»   на сайті ХРЦОЯО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CA7CA-9726-4D7F-8790-4C1A5A5E8130}" type="sibTrans" cxnId="{22D73450-44DD-4800-A98F-C7E07A91AA84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0F765-7023-4A68-BA3A-2280D8BE4445}" type="parTrans" cxnId="{22D73450-44DD-4800-A98F-C7E07A91AA84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3F75D-83A6-4D1E-B4AC-77B6F2BC2AF8}" type="pres">
      <dgm:prSet presAssocID="{6AF7873C-A873-4066-AA06-E39DD7C8353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578BBE-1543-43FA-AF55-8E75F00FF0FA}" type="pres">
      <dgm:prSet presAssocID="{61B6E130-AA17-4132-A921-BA03AE51A0A8}" presName="vertOne" presStyleCnt="0"/>
      <dgm:spPr/>
      <dgm:t>
        <a:bodyPr/>
        <a:lstStyle/>
        <a:p>
          <a:endParaRPr lang="ru-RU"/>
        </a:p>
      </dgm:t>
    </dgm:pt>
    <dgm:pt modelId="{3E5C5E65-9B5F-4157-BC9E-6CC8E44B0E0A}" type="pres">
      <dgm:prSet presAssocID="{61B6E130-AA17-4132-A921-BA03AE51A0A8}" presName="txOne" presStyleLbl="node0" presStyleIdx="0" presStyleCnt="3" custScaleY="41967" custLinFactNeighborX="5971" custLinFactNeighborY="39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827C79-200B-4B0A-A859-84173CF0FF1A}" type="pres">
      <dgm:prSet presAssocID="{61B6E130-AA17-4132-A921-BA03AE51A0A8}" presName="parTransOne" presStyleCnt="0"/>
      <dgm:spPr/>
      <dgm:t>
        <a:bodyPr/>
        <a:lstStyle/>
        <a:p>
          <a:endParaRPr lang="ru-RU"/>
        </a:p>
      </dgm:t>
    </dgm:pt>
    <dgm:pt modelId="{0629A2B2-6DAD-4985-A5AD-7FDD883D4E11}" type="pres">
      <dgm:prSet presAssocID="{61B6E130-AA17-4132-A921-BA03AE51A0A8}" presName="horzOne" presStyleCnt="0"/>
      <dgm:spPr/>
      <dgm:t>
        <a:bodyPr/>
        <a:lstStyle/>
        <a:p>
          <a:endParaRPr lang="ru-RU"/>
        </a:p>
      </dgm:t>
    </dgm:pt>
    <dgm:pt modelId="{53830EBD-527A-48BC-AAC6-1A429E5D1B9A}" type="pres">
      <dgm:prSet presAssocID="{6A5FA708-E86A-42DD-81AC-926F5F5BEE20}" presName="vertTwo" presStyleCnt="0"/>
      <dgm:spPr/>
      <dgm:t>
        <a:bodyPr/>
        <a:lstStyle/>
        <a:p>
          <a:endParaRPr lang="ru-RU"/>
        </a:p>
      </dgm:t>
    </dgm:pt>
    <dgm:pt modelId="{E15F446E-0ECF-4F3D-A640-5E62707C391E}" type="pres">
      <dgm:prSet presAssocID="{6A5FA708-E86A-42DD-81AC-926F5F5BEE20}" presName="txTwo" presStyleLbl="node2" presStyleIdx="0" presStyleCnt="3" custScaleX="114741" custScaleY="138970" custLinFactNeighborX="5572" custLinFactNeighborY="16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2892F8-D5F3-4750-B5D8-9656208E2C12}" type="pres">
      <dgm:prSet presAssocID="{6A5FA708-E86A-42DD-81AC-926F5F5BEE20}" presName="horzTwo" presStyleCnt="0"/>
      <dgm:spPr/>
      <dgm:t>
        <a:bodyPr/>
        <a:lstStyle/>
        <a:p>
          <a:endParaRPr lang="ru-RU"/>
        </a:p>
      </dgm:t>
    </dgm:pt>
    <dgm:pt modelId="{8B753593-30A4-4683-AAED-7F01390800B4}" type="pres">
      <dgm:prSet presAssocID="{9983370D-40E5-45A2-ABC4-7DB267A4D0B2}" presName="sibSpaceOne" presStyleCnt="0"/>
      <dgm:spPr/>
      <dgm:t>
        <a:bodyPr/>
        <a:lstStyle/>
        <a:p>
          <a:endParaRPr lang="ru-RU"/>
        </a:p>
      </dgm:t>
    </dgm:pt>
    <dgm:pt modelId="{E3F5C6E2-29C5-4636-A924-D4022510294F}" type="pres">
      <dgm:prSet presAssocID="{B7A88EA4-3BFF-4279-8135-E76A0353A922}" presName="vertOne" presStyleCnt="0"/>
      <dgm:spPr/>
      <dgm:t>
        <a:bodyPr/>
        <a:lstStyle/>
        <a:p>
          <a:endParaRPr lang="ru-RU"/>
        </a:p>
      </dgm:t>
    </dgm:pt>
    <dgm:pt modelId="{E342B737-CB13-46D3-9049-99F1E6ABDCBD}" type="pres">
      <dgm:prSet presAssocID="{B7A88EA4-3BFF-4279-8135-E76A0353A922}" presName="txOne" presStyleLbl="node0" presStyleIdx="1" presStyleCnt="3" custAng="0" custFlipVert="0" custScaleY="40329" custLinFactNeighborX="2060" custLinFactNeighborY="36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960008-8495-48C3-8748-2797BF2BFEA5}" type="pres">
      <dgm:prSet presAssocID="{B7A88EA4-3BFF-4279-8135-E76A0353A922}" presName="parTransOne" presStyleCnt="0"/>
      <dgm:spPr/>
      <dgm:t>
        <a:bodyPr/>
        <a:lstStyle/>
        <a:p>
          <a:endParaRPr lang="ru-RU"/>
        </a:p>
      </dgm:t>
    </dgm:pt>
    <dgm:pt modelId="{84090392-86C0-4A5C-9483-818565F20894}" type="pres">
      <dgm:prSet presAssocID="{B7A88EA4-3BFF-4279-8135-E76A0353A922}" presName="horzOne" presStyleCnt="0"/>
      <dgm:spPr/>
      <dgm:t>
        <a:bodyPr/>
        <a:lstStyle/>
        <a:p>
          <a:endParaRPr lang="ru-RU"/>
        </a:p>
      </dgm:t>
    </dgm:pt>
    <dgm:pt modelId="{3B9565A5-3FEB-4128-A3CF-A857B06B8124}" type="pres">
      <dgm:prSet presAssocID="{E78AE76A-CEB1-445F-941A-637610AA2D31}" presName="vertTwo" presStyleCnt="0"/>
      <dgm:spPr/>
      <dgm:t>
        <a:bodyPr/>
        <a:lstStyle/>
        <a:p>
          <a:endParaRPr lang="ru-RU"/>
        </a:p>
      </dgm:t>
    </dgm:pt>
    <dgm:pt modelId="{13E636A5-6336-4E88-A1B4-7ED4F71EB5B0}" type="pres">
      <dgm:prSet presAssocID="{E78AE76A-CEB1-445F-941A-637610AA2D31}" presName="txTwo" presStyleLbl="node2" presStyleIdx="1" presStyleCnt="3" custScaleX="119897" custScaleY="141219" custLinFactNeighborX="2944" custLinFactNeighborY="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F99BD1-C978-4DA1-ABDF-603916066822}" type="pres">
      <dgm:prSet presAssocID="{E78AE76A-CEB1-445F-941A-637610AA2D31}" presName="horzTwo" presStyleCnt="0"/>
      <dgm:spPr/>
      <dgm:t>
        <a:bodyPr/>
        <a:lstStyle/>
        <a:p>
          <a:endParaRPr lang="ru-RU"/>
        </a:p>
      </dgm:t>
    </dgm:pt>
    <dgm:pt modelId="{574FBCFE-BE70-4B36-887D-CDB23CD60DAF}" type="pres">
      <dgm:prSet presAssocID="{F58790F9-FBB7-4C30-8D30-48FDDA57F90D}" presName="sibSpaceOne" presStyleCnt="0"/>
      <dgm:spPr/>
      <dgm:t>
        <a:bodyPr/>
        <a:lstStyle/>
        <a:p>
          <a:endParaRPr lang="ru-RU"/>
        </a:p>
      </dgm:t>
    </dgm:pt>
    <dgm:pt modelId="{882AA71D-712C-4C84-BA0D-CA1CD4070C45}" type="pres">
      <dgm:prSet presAssocID="{5422A107-0CF4-4C1C-88E4-0C8E2E1E5DEC}" presName="vertOne" presStyleCnt="0"/>
      <dgm:spPr/>
      <dgm:t>
        <a:bodyPr/>
        <a:lstStyle/>
        <a:p>
          <a:endParaRPr lang="ru-RU"/>
        </a:p>
      </dgm:t>
    </dgm:pt>
    <dgm:pt modelId="{125102F7-0B26-4CA1-BD34-90934EBB5D4F}" type="pres">
      <dgm:prSet presAssocID="{5422A107-0CF4-4C1C-88E4-0C8E2E1E5DEC}" presName="txOne" presStyleLbl="node0" presStyleIdx="2" presStyleCnt="3" custScaleY="40136" custLinFactNeighborX="104" custLinFactNeighborY="338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E05C28-705E-4FF6-BCA4-8161189B67D7}" type="pres">
      <dgm:prSet presAssocID="{5422A107-0CF4-4C1C-88E4-0C8E2E1E5DEC}" presName="parTransOne" presStyleCnt="0"/>
      <dgm:spPr/>
      <dgm:t>
        <a:bodyPr/>
        <a:lstStyle/>
        <a:p>
          <a:endParaRPr lang="ru-RU"/>
        </a:p>
      </dgm:t>
    </dgm:pt>
    <dgm:pt modelId="{CF0879BD-CA42-4A1A-807A-CC4A7C970048}" type="pres">
      <dgm:prSet presAssocID="{5422A107-0CF4-4C1C-88E4-0C8E2E1E5DEC}" presName="horzOne" presStyleCnt="0"/>
      <dgm:spPr/>
      <dgm:t>
        <a:bodyPr/>
        <a:lstStyle/>
        <a:p>
          <a:endParaRPr lang="ru-RU"/>
        </a:p>
      </dgm:t>
    </dgm:pt>
    <dgm:pt modelId="{E282D56B-633E-4D3F-A573-400460C1D0DB}" type="pres">
      <dgm:prSet presAssocID="{53163D11-7C66-4735-B322-A8F99C9D3F51}" presName="vertTwo" presStyleCnt="0"/>
      <dgm:spPr/>
      <dgm:t>
        <a:bodyPr/>
        <a:lstStyle/>
        <a:p>
          <a:endParaRPr lang="ru-RU"/>
        </a:p>
      </dgm:t>
    </dgm:pt>
    <dgm:pt modelId="{60E6BA11-1118-4733-8196-0B2F9DEF5216}" type="pres">
      <dgm:prSet presAssocID="{53163D11-7C66-4735-B322-A8F99C9D3F51}" presName="txTwo" presStyleLbl="node2" presStyleIdx="2" presStyleCnt="3" custScaleX="120756" custScaleY="143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4E1E9A-D024-46C8-AD2E-A028ADB31888}" type="pres">
      <dgm:prSet presAssocID="{53163D11-7C66-4735-B322-A8F99C9D3F51}" presName="horzTwo" presStyleCnt="0"/>
      <dgm:spPr/>
      <dgm:t>
        <a:bodyPr/>
        <a:lstStyle/>
        <a:p>
          <a:endParaRPr lang="ru-RU"/>
        </a:p>
      </dgm:t>
    </dgm:pt>
  </dgm:ptLst>
  <dgm:cxnLst>
    <dgm:cxn modelId="{227150C7-2307-461D-84EF-F7D5D4EFDCC6}" type="presOf" srcId="{6AF7873C-A873-4066-AA06-E39DD7C8353E}" destId="{3A83F75D-83A6-4D1E-B4AC-77B6F2BC2AF8}" srcOrd="0" destOrd="0" presId="urn:microsoft.com/office/officeart/2005/8/layout/hierarchy4"/>
    <dgm:cxn modelId="{2DAEB951-FC08-493C-B619-992CCFBD9718}" type="presOf" srcId="{5422A107-0CF4-4C1C-88E4-0C8E2E1E5DEC}" destId="{125102F7-0B26-4CA1-BD34-90934EBB5D4F}" srcOrd="0" destOrd="0" presId="urn:microsoft.com/office/officeart/2005/8/layout/hierarchy4"/>
    <dgm:cxn modelId="{22D73450-44DD-4800-A98F-C7E07A91AA84}" srcId="{61B6E130-AA17-4132-A921-BA03AE51A0A8}" destId="{6A5FA708-E86A-42DD-81AC-926F5F5BEE20}" srcOrd="0" destOrd="0" parTransId="{3F30F765-7023-4A68-BA3A-2280D8BE4445}" sibTransId="{8F8CA7CA-9726-4D7F-8790-4C1A5A5E8130}"/>
    <dgm:cxn modelId="{0B1DE5DE-6799-41AC-980B-55118BF79761}" srcId="{B7A88EA4-3BFF-4279-8135-E76A0353A922}" destId="{E78AE76A-CEB1-445F-941A-637610AA2D31}" srcOrd="0" destOrd="0" parTransId="{EED8DEEE-5F0B-44CC-B854-F11772664ED9}" sibTransId="{557CF9CA-0C26-4FD0-BB18-2CDCE1E4BF63}"/>
    <dgm:cxn modelId="{7111F2D5-7C9E-47D5-A3C8-CCD9D774AC22}" srcId="{6AF7873C-A873-4066-AA06-E39DD7C8353E}" destId="{5422A107-0CF4-4C1C-88E4-0C8E2E1E5DEC}" srcOrd="2" destOrd="0" parTransId="{4966737C-FA5F-40F9-B170-FD47725AC3D4}" sibTransId="{E462EF00-115C-4DCD-8A37-19977342EF3B}"/>
    <dgm:cxn modelId="{606D0187-F8F4-403D-B258-708AFDDB2B02}" type="presOf" srcId="{53163D11-7C66-4735-B322-A8F99C9D3F51}" destId="{60E6BA11-1118-4733-8196-0B2F9DEF5216}" srcOrd="0" destOrd="0" presId="urn:microsoft.com/office/officeart/2005/8/layout/hierarchy4"/>
    <dgm:cxn modelId="{20A1F901-4184-4929-B5BD-03922B308788}" type="presOf" srcId="{6A5FA708-E86A-42DD-81AC-926F5F5BEE20}" destId="{E15F446E-0ECF-4F3D-A640-5E62707C391E}" srcOrd="0" destOrd="0" presId="urn:microsoft.com/office/officeart/2005/8/layout/hierarchy4"/>
    <dgm:cxn modelId="{4758CF88-2384-421E-B991-F7C5FA0D6AA1}" srcId="{6AF7873C-A873-4066-AA06-E39DD7C8353E}" destId="{B7A88EA4-3BFF-4279-8135-E76A0353A922}" srcOrd="1" destOrd="0" parTransId="{A0CF8E10-51C5-4DF9-ACC6-8853F75DF214}" sibTransId="{F58790F9-FBB7-4C30-8D30-48FDDA57F90D}"/>
    <dgm:cxn modelId="{207D8E47-F292-4E4C-B6E9-897B6D0A3324}" type="presOf" srcId="{B7A88EA4-3BFF-4279-8135-E76A0353A922}" destId="{E342B737-CB13-46D3-9049-99F1E6ABDCBD}" srcOrd="0" destOrd="0" presId="urn:microsoft.com/office/officeart/2005/8/layout/hierarchy4"/>
    <dgm:cxn modelId="{09F4911A-6D1A-4A95-B59E-2907D5DE1D50}" type="presOf" srcId="{E78AE76A-CEB1-445F-941A-637610AA2D31}" destId="{13E636A5-6336-4E88-A1B4-7ED4F71EB5B0}" srcOrd="0" destOrd="0" presId="urn:microsoft.com/office/officeart/2005/8/layout/hierarchy4"/>
    <dgm:cxn modelId="{C905CE68-6608-400C-AC1D-18EE1B4D51F6}" srcId="{6AF7873C-A873-4066-AA06-E39DD7C8353E}" destId="{61B6E130-AA17-4132-A921-BA03AE51A0A8}" srcOrd="0" destOrd="0" parTransId="{2608F5B9-F00A-4348-AB68-4FCC8463B9F7}" sibTransId="{9983370D-40E5-45A2-ABC4-7DB267A4D0B2}"/>
    <dgm:cxn modelId="{92B5BDAE-F004-4F25-A95F-AE0D63BF5C01}" srcId="{5422A107-0CF4-4C1C-88E4-0C8E2E1E5DEC}" destId="{53163D11-7C66-4735-B322-A8F99C9D3F51}" srcOrd="0" destOrd="0" parTransId="{67C744BC-6A8C-4A51-92F8-4458FDC64D3B}" sibTransId="{E7E81551-3642-4138-923C-2FD01C36C579}"/>
    <dgm:cxn modelId="{7C94A985-0731-4679-BB21-5F8001FF694B}" type="presOf" srcId="{61B6E130-AA17-4132-A921-BA03AE51A0A8}" destId="{3E5C5E65-9B5F-4157-BC9E-6CC8E44B0E0A}" srcOrd="0" destOrd="0" presId="urn:microsoft.com/office/officeart/2005/8/layout/hierarchy4"/>
    <dgm:cxn modelId="{64B89CB1-B094-41B3-A6BA-0AB654AF37A0}" type="presParOf" srcId="{3A83F75D-83A6-4D1E-B4AC-77B6F2BC2AF8}" destId="{51578BBE-1543-43FA-AF55-8E75F00FF0FA}" srcOrd="0" destOrd="0" presId="urn:microsoft.com/office/officeart/2005/8/layout/hierarchy4"/>
    <dgm:cxn modelId="{BB77E6F5-3C98-444E-8313-866892DD0C6C}" type="presParOf" srcId="{51578BBE-1543-43FA-AF55-8E75F00FF0FA}" destId="{3E5C5E65-9B5F-4157-BC9E-6CC8E44B0E0A}" srcOrd="0" destOrd="0" presId="urn:microsoft.com/office/officeart/2005/8/layout/hierarchy4"/>
    <dgm:cxn modelId="{F0ED5C67-01EC-44A2-BEE8-CA3D24D37044}" type="presParOf" srcId="{51578BBE-1543-43FA-AF55-8E75F00FF0FA}" destId="{F2827C79-200B-4B0A-A859-84173CF0FF1A}" srcOrd="1" destOrd="0" presId="urn:microsoft.com/office/officeart/2005/8/layout/hierarchy4"/>
    <dgm:cxn modelId="{A16D1320-902C-4070-8B2B-0CBA42A91AF1}" type="presParOf" srcId="{51578BBE-1543-43FA-AF55-8E75F00FF0FA}" destId="{0629A2B2-6DAD-4985-A5AD-7FDD883D4E11}" srcOrd="2" destOrd="0" presId="urn:microsoft.com/office/officeart/2005/8/layout/hierarchy4"/>
    <dgm:cxn modelId="{28D2301E-6DDD-47CB-8924-A66C8F7483A9}" type="presParOf" srcId="{0629A2B2-6DAD-4985-A5AD-7FDD883D4E11}" destId="{53830EBD-527A-48BC-AAC6-1A429E5D1B9A}" srcOrd="0" destOrd="0" presId="urn:microsoft.com/office/officeart/2005/8/layout/hierarchy4"/>
    <dgm:cxn modelId="{D42B5532-0106-4CCF-A9CA-817C1BB0F4D9}" type="presParOf" srcId="{53830EBD-527A-48BC-AAC6-1A429E5D1B9A}" destId="{E15F446E-0ECF-4F3D-A640-5E62707C391E}" srcOrd="0" destOrd="0" presId="urn:microsoft.com/office/officeart/2005/8/layout/hierarchy4"/>
    <dgm:cxn modelId="{910B7BE8-568C-4E6F-8C5D-FBD8FADC14B0}" type="presParOf" srcId="{53830EBD-527A-48BC-AAC6-1A429E5D1B9A}" destId="{B02892F8-D5F3-4750-B5D8-9656208E2C12}" srcOrd="1" destOrd="0" presId="urn:microsoft.com/office/officeart/2005/8/layout/hierarchy4"/>
    <dgm:cxn modelId="{37A130A7-4B08-4F89-84A2-C738C09960B6}" type="presParOf" srcId="{3A83F75D-83A6-4D1E-B4AC-77B6F2BC2AF8}" destId="{8B753593-30A4-4683-AAED-7F01390800B4}" srcOrd="1" destOrd="0" presId="urn:microsoft.com/office/officeart/2005/8/layout/hierarchy4"/>
    <dgm:cxn modelId="{3484A1E5-81A5-4C23-916C-4F48867BF63D}" type="presParOf" srcId="{3A83F75D-83A6-4D1E-B4AC-77B6F2BC2AF8}" destId="{E3F5C6E2-29C5-4636-A924-D4022510294F}" srcOrd="2" destOrd="0" presId="urn:microsoft.com/office/officeart/2005/8/layout/hierarchy4"/>
    <dgm:cxn modelId="{8245550A-EBBE-469C-8AA5-7442C0FD606C}" type="presParOf" srcId="{E3F5C6E2-29C5-4636-A924-D4022510294F}" destId="{E342B737-CB13-46D3-9049-99F1E6ABDCBD}" srcOrd="0" destOrd="0" presId="urn:microsoft.com/office/officeart/2005/8/layout/hierarchy4"/>
    <dgm:cxn modelId="{AC3AD727-69E9-44D8-BFAA-C19F01915AF3}" type="presParOf" srcId="{E3F5C6E2-29C5-4636-A924-D4022510294F}" destId="{ED960008-8495-48C3-8748-2797BF2BFEA5}" srcOrd="1" destOrd="0" presId="urn:microsoft.com/office/officeart/2005/8/layout/hierarchy4"/>
    <dgm:cxn modelId="{CF6A0637-E792-4FF8-86C2-31C2D03BD1CF}" type="presParOf" srcId="{E3F5C6E2-29C5-4636-A924-D4022510294F}" destId="{84090392-86C0-4A5C-9483-818565F20894}" srcOrd="2" destOrd="0" presId="urn:microsoft.com/office/officeart/2005/8/layout/hierarchy4"/>
    <dgm:cxn modelId="{78DA2FAB-E497-4F7C-918D-18C7D2C3B794}" type="presParOf" srcId="{84090392-86C0-4A5C-9483-818565F20894}" destId="{3B9565A5-3FEB-4128-A3CF-A857B06B8124}" srcOrd="0" destOrd="0" presId="urn:microsoft.com/office/officeart/2005/8/layout/hierarchy4"/>
    <dgm:cxn modelId="{44DC03C5-933D-443C-8A42-34E933818450}" type="presParOf" srcId="{3B9565A5-3FEB-4128-A3CF-A857B06B8124}" destId="{13E636A5-6336-4E88-A1B4-7ED4F71EB5B0}" srcOrd="0" destOrd="0" presId="urn:microsoft.com/office/officeart/2005/8/layout/hierarchy4"/>
    <dgm:cxn modelId="{A86C87CB-4E50-43A6-A56D-A32C19CF2F73}" type="presParOf" srcId="{3B9565A5-3FEB-4128-A3CF-A857B06B8124}" destId="{1EF99BD1-C978-4DA1-ABDF-603916066822}" srcOrd="1" destOrd="0" presId="urn:microsoft.com/office/officeart/2005/8/layout/hierarchy4"/>
    <dgm:cxn modelId="{52E86D85-A9AD-451B-850F-0C10DE46D0BA}" type="presParOf" srcId="{3A83F75D-83A6-4D1E-B4AC-77B6F2BC2AF8}" destId="{574FBCFE-BE70-4B36-887D-CDB23CD60DAF}" srcOrd="3" destOrd="0" presId="urn:microsoft.com/office/officeart/2005/8/layout/hierarchy4"/>
    <dgm:cxn modelId="{6BA34844-D8C5-4846-ADA3-F01D3E3E5BE1}" type="presParOf" srcId="{3A83F75D-83A6-4D1E-B4AC-77B6F2BC2AF8}" destId="{882AA71D-712C-4C84-BA0D-CA1CD4070C45}" srcOrd="4" destOrd="0" presId="urn:microsoft.com/office/officeart/2005/8/layout/hierarchy4"/>
    <dgm:cxn modelId="{928D2BA6-8A08-4B08-AA8E-D5C0399473BF}" type="presParOf" srcId="{882AA71D-712C-4C84-BA0D-CA1CD4070C45}" destId="{125102F7-0B26-4CA1-BD34-90934EBB5D4F}" srcOrd="0" destOrd="0" presId="urn:microsoft.com/office/officeart/2005/8/layout/hierarchy4"/>
    <dgm:cxn modelId="{4780DC3D-4B1C-458F-81F0-A7F045DBC7C6}" type="presParOf" srcId="{882AA71D-712C-4C84-BA0D-CA1CD4070C45}" destId="{62E05C28-705E-4FF6-BCA4-8161189B67D7}" srcOrd="1" destOrd="0" presId="urn:microsoft.com/office/officeart/2005/8/layout/hierarchy4"/>
    <dgm:cxn modelId="{4E29F452-D6DF-4E7F-8B1E-617CF2107DF2}" type="presParOf" srcId="{882AA71D-712C-4C84-BA0D-CA1CD4070C45}" destId="{CF0879BD-CA42-4A1A-807A-CC4A7C970048}" srcOrd="2" destOrd="0" presId="urn:microsoft.com/office/officeart/2005/8/layout/hierarchy4"/>
    <dgm:cxn modelId="{28A01FB5-D86A-4421-BF08-D42F3E942EF3}" type="presParOf" srcId="{CF0879BD-CA42-4A1A-807A-CC4A7C970048}" destId="{E282D56B-633E-4D3F-A573-400460C1D0DB}" srcOrd="0" destOrd="0" presId="urn:microsoft.com/office/officeart/2005/8/layout/hierarchy4"/>
    <dgm:cxn modelId="{559C4E55-0D94-4FD4-A54B-2453BF9AE082}" type="presParOf" srcId="{E282D56B-633E-4D3F-A573-400460C1D0DB}" destId="{60E6BA11-1118-4733-8196-0B2F9DEF5216}" srcOrd="0" destOrd="0" presId="urn:microsoft.com/office/officeart/2005/8/layout/hierarchy4"/>
    <dgm:cxn modelId="{D3A7868C-3016-4A6B-8C6F-0BD5C3589216}" type="presParOf" srcId="{E282D56B-633E-4D3F-A573-400460C1D0DB}" destId="{024E1E9A-D024-46C8-AD2E-A028ADB3188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C5E65-9B5F-4157-BC9E-6CC8E44B0E0A}">
      <dsp:nvSpPr>
        <dsp:cNvPr id="0" name=""/>
        <dsp:cNvSpPr/>
      </dsp:nvSpPr>
      <dsp:spPr>
        <a:xfrm>
          <a:off x="189566" y="117560"/>
          <a:ext cx="3093596" cy="792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14.03.2017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771" y="140765"/>
        <a:ext cx="3047186" cy="745877"/>
      </dsp:txXfrm>
    </dsp:sp>
    <dsp:sp modelId="{E15F446E-0ECF-4F3D-A640-5E62707C391E}">
      <dsp:nvSpPr>
        <dsp:cNvPr id="0" name=""/>
        <dsp:cNvSpPr/>
      </dsp:nvSpPr>
      <dsp:spPr>
        <a:xfrm>
          <a:off x="157804" y="1118267"/>
          <a:ext cx="3087557" cy="26235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Розміщення  електронного запрошення на інформаційній  сторінці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>
              <a:latin typeface="Times New Roman" pitchFamily="18" charset="0"/>
              <a:cs typeface="Times New Roman" pitchFamily="18" charset="0"/>
            </a:rPr>
            <a:t>«Особистий кабінет учасника пробного ЗНО»   на сайті ХРЦОЯО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646" y="1195109"/>
        <a:ext cx="2933873" cy="2469905"/>
      </dsp:txXfrm>
    </dsp:sp>
    <dsp:sp modelId="{E342B737-CB13-46D3-9049-99F1E6ABDCBD}">
      <dsp:nvSpPr>
        <dsp:cNvPr id="0" name=""/>
        <dsp:cNvSpPr/>
      </dsp:nvSpPr>
      <dsp:spPr>
        <a:xfrm>
          <a:off x="3617990" y="107410"/>
          <a:ext cx="3232610" cy="761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08.04.2017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0290" y="129710"/>
        <a:ext cx="3188010" cy="716763"/>
      </dsp:txXfrm>
    </dsp:sp>
    <dsp:sp modelId="{13E636A5-6336-4E88-A1B4-7ED4F71EB5B0}">
      <dsp:nvSpPr>
        <dsp:cNvPr id="0" name=""/>
        <dsp:cNvSpPr/>
      </dsp:nvSpPr>
      <dsp:spPr>
        <a:xfrm>
          <a:off x="3632274" y="1075714"/>
          <a:ext cx="3229453" cy="2666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Оголошення результатів пробного ЗНО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з української мови і літератури на інформаційних сторінках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>
              <a:latin typeface="Times New Roman" pitchFamily="18" charset="0"/>
              <a:cs typeface="Times New Roman" pitchFamily="18" charset="0"/>
            </a:rPr>
            <a:t>«Особистий кабінет учасника пробного ЗНО»  на сайті ХРЦОЯО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rPr>
            <a:t>(для осіб, які скористалися сервісом</a:t>
          </a:r>
          <a:r>
            <a:rPr lang="uk-UA" sz="1400" i="1" kern="12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rPr>
            <a:t>)*</a:t>
          </a:r>
          <a:endParaRPr lang="ru-RU" sz="1400" b="1" i="1" kern="1200" dirty="0">
            <a:solidFill>
              <a:srgbClr val="CC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0360" y="1153800"/>
        <a:ext cx="3073281" cy="2509876"/>
      </dsp:txXfrm>
    </dsp:sp>
    <dsp:sp modelId="{125102F7-0B26-4CA1-BD34-90934EBB5D4F}">
      <dsp:nvSpPr>
        <dsp:cNvPr id="0" name=""/>
        <dsp:cNvSpPr/>
      </dsp:nvSpPr>
      <dsp:spPr>
        <a:xfrm>
          <a:off x="7240348" y="100220"/>
          <a:ext cx="3255770" cy="757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14.04.2017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62541" y="122413"/>
        <a:ext cx="3211384" cy="713334"/>
      </dsp:txXfrm>
    </dsp:sp>
    <dsp:sp modelId="{60E6BA11-1118-4733-8196-0B2F9DEF5216}">
      <dsp:nvSpPr>
        <dsp:cNvPr id="0" name=""/>
        <dsp:cNvSpPr/>
      </dsp:nvSpPr>
      <dsp:spPr>
        <a:xfrm>
          <a:off x="7238552" y="1053211"/>
          <a:ext cx="3252590" cy="27080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Оголошення результатів пробного ЗНО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з решти предметів на інформаційних сторінках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i="1" kern="1200" dirty="0" smtClean="0">
              <a:latin typeface="Times New Roman" pitchFamily="18" charset="0"/>
              <a:cs typeface="Times New Roman" pitchFamily="18" charset="0"/>
            </a:rPr>
            <a:t>«Особистий кабінет учасника пробного ЗНО» на сайті ХРЦОЯО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rPr>
            <a:t>(для осіб, які скористалися сервісом</a:t>
          </a:r>
          <a:r>
            <a:rPr lang="uk-UA" sz="1400" i="1" kern="12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rPr>
            <a:t>)*</a:t>
          </a:r>
          <a:endParaRPr lang="ru-RU" sz="1400" b="1" i="1" kern="1200" dirty="0">
            <a:solidFill>
              <a:srgbClr val="CC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17867" y="1132526"/>
        <a:ext cx="3093960" cy="2549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BC8A4-2A52-4FEC-A274-6FB60B86678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B2A2E-B0EE-4A19-9C31-CD30132C6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44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2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2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0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9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3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1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5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3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6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2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4CD2-C649-4617-9E92-294989CD3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7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4CD2-C649-4617-9E92-294989CD3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D9A2F-D392-4537-B030-0FC829905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2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3" y="1778819"/>
            <a:ext cx="10739176" cy="30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>
            <a:off x="11439536" y="-1"/>
            <a:ext cx="502761" cy="1510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" y="157411"/>
            <a:ext cx="2135920" cy="606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400000">
            <a:off x="11351551" y="615190"/>
            <a:ext cx="67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880" y="-31141"/>
            <a:ext cx="695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ПРОБНА СЕСІЯ</a:t>
            </a:r>
          </a:p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процедурні питання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1185339"/>
            <a:ext cx="11506249" cy="1391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86887149"/>
              </p:ext>
            </p:extLst>
          </p:nvPr>
        </p:nvGraphicFramePr>
        <p:xfrm>
          <a:off x="820132" y="1621019"/>
          <a:ext cx="10497581" cy="3761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1024" y="5608948"/>
            <a:ext cx="1086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Відповіді будуть оприлюднені разом із результатами; результати будуть подані у 12-ти та 200-льній шкалах</a:t>
            </a:r>
            <a:endParaRPr lang="ru-RU" sz="1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>
            <a:off x="11439536" y="-1"/>
            <a:ext cx="502761" cy="1510645"/>
          </a:xfrm>
          <a:prstGeom prst="rect">
            <a:avLst/>
          </a:prstGeom>
          <a:solidFill>
            <a:srgbClr val="AD8BB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" y="157411"/>
            <a:ext cx="2135920" cy="606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400000">
            <a:off x="11351551" y="615190"/>
            <a:ext cx="67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880" y="-31141"/>
            <a:ext cx="695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АПРОБАЦІЯ</a:t>
            </a:r>
          </a:p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процедурні питання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1185339"/>
            <a:ext cx="11506249" cy="13912"/>
          </a:xfrm>
          <a:prstGeom prst="line">
            <a:avLst/>
          </a:prstGeom>
          <a:ln w="38100">
            <a:solidFill>
              <a:srgbClr val="AD8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86191" y="810685"/>
            <a:ext cx="972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AD8BBB"/>
              </a:buClr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24-29 квітня 2017 р.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831" y="3338759"/>
            <a:ext cx="5845453" cy="3202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208" y="1315665"/>
            <a:ext cx="4469095" cy="956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485" y="2277836"/>
            <a:ext cx="5204385" cy="8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МОНІТОРИНГ</a:t>
            </a:r>
            <a:endParaRPr lang="ru-RU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питання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підготовки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до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проведення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6" y="147983"/>
            <a:ext cx="2895609" cy="8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>
            <a:off x="11439537" y="0"/>
            <a:ext cx="502761" cy="1510645"/>
          </a:xfrm>
          <a:prstGeom prst="rect">
            <a:avLst/>
          </a:prstGeom>
          <a:solidFill>
            <a:srgbClr val="D85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" y="157411"/>
            <a:ext cx="2135920" cy="60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943843" y="578905"/>
            <a:ext cx="149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МОНІТОРИНГ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8880" y="-31141"/>
            <a:ext cx="6957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PISA</a:t>
            </a:r>
          </a:p>
          <a:p>
            <a:pPr algn="ctr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міжнародне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дослідження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якості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1185339"/>
            <a:ext cx="11506249" cy="13912"/>
          </a:xfrm>
          <a:prstGeom prst="line">
            <a:avLst/>
          </a:prstGeom>
          <a:ln w="38100">
            <a:solidFill>
              <a:srgbClr val="D85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735" y="1306207"/>
            <a:ext cx="6709497" cy="5054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6191" y="810685"/>
            <a:ext cx="972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D8586A"/>
              </a:buClr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травень 2017 р.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>
            <a:off x="11439537" y="0"/>
            <a:ext cx="502761" cy="15106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" y="157411"/>
            <a:ext cx="2135920" cy="60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943843" y="578905"/>
            <a:ext cx="149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МОНІТОРИНГ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8880" y="-31141"/>
            <a:ext cx="7891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Загальнодержавне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моніторингове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дослідження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якості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початкової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1185339"/>
            <a:ext cx="11506249" cy="1391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6191" y="810685"/>
            <a:ext cx="972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5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18.04-15.05.2017 р.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41" y="1257909"/>
            <a:ext cx="5828661" cy="2686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03" y="4128940"/>
            <a:ext cx="7011962" cy="22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3" y="1778819"/>
            <a:ext cx="10739176" cy="30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ЗНО та </a:t>
            </a:r>
            <a:r>
              <a:rPr lang="ru-RU" dirty="0" err="1" smtClean="0">
                <a:solidFill>
                  <a:srgbClr val="CC0000"/>
                </a:solidFill>
              </a:rPr>
              <a:t>моніторинг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питання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підготовки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проведення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3" y="147983"/>
            <a:ext cx="2763634" cy="7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27" y="100839"/>
            <a:ext cx="9898857" cy="521335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3230137" y="5008061"/>
            <a:ext cx="814647" cy="872836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422335" y="4977303"/>
            <a:ext cx="814647" cy="87283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81020" y="5863471"/>
            <a:ext cx="291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Відповідальний за ЗНО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3217" y="5880897"/>
            <a:ext cx="291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???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083324" y="6363093"/>
            <a:ext cx="3110845" cy="9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373217" y="6353665"/>
            <a:ext cx="3110845" cy="942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8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ЗНО</a:t>
            </a:r>
            <a:endParaRPr lang="ru-RU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питання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підготовки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до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проведення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6" y="147983"/>
            <a:ext cx="2895609" cy="8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>
            <a:off x="11439536" y="-1"/>
            <a:ext cx="502761" cy="15106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" y="157411"/>
            <a:ext cx="2135920" cy="606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400000">
            <a:off x="11351551" y="615190"/>
            <a:ext cx="67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880" y="-31141"/>
            <a:ext cx="695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ОСНОВНА СЕСІЯ</a:t>
            </a:r>
          </a:p>
          <a:p>
            <a:pPr algn="ctr"/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агальні питання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7915" y="799856"/>
            <a:ext cx="265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ДПА у формі ЗНО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1" y="1199966"/>
            <a:ext cx="4075832" cy="5503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74" y="1245369"/>
            <a:ext cx="4721188" cy="525912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4251489" y="4260915"/>
            <a:ext cx="2531097" cy="453861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51489" y="5429839"/>
            <a:ext cx="2559377" cy="444434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0" y="1185339"/>
            <a:ext cx="11506249" cy="1391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" y="157411"/>
            <a:ext cx="2135920" cy="606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8880" y="-31141"/>
            <a:ext cx="695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ОСНОВНА СЕСІЯ</a:t>
            </a:r>
          </a:p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загальні питання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9692" y="858772"/>
            <a:ext cx="972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ЗНО для осіб, які мають певні захворювання та/або патологічні стани, інвалідність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80" y="3649825"/>
            <a:ext cx="5626338" cy="995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80" y="4645221"/>
            <a:ext cx="5539878" cy="20297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80" y="1510644"/>
            <a:ext cx="3861394" cy="11292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80" y="2827003"/>
            <a:ext cx="4945705" cy="11199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8204" y="1631632"/>
            <a:ext cx="5006257" cy="50433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10800000">
            <a:off x="11439536" y="-1"/>
            <a:ext cx="502761" cy="15106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5400000">
            <a:off x="11351551" y="615190"/>
            <a:ext cx="67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0" y="1185339"/>
            <a:ext cx="11506249" cy="1391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1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>
            <a:off x="11439536" y="-1"/>
            <a:ext cx="502761" cy="15106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" y="157411"/>
            <a:ext cx="2135920" cy="606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400000">
            <a:off x="11351551" y="615190"/>
            <a:ext cx="67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880" y="-31141"/>
            <a:ext cx="695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ОСНОВНА СЕСІЯ</a:t>
            </a:r>
          </a:p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загальні питання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8" y="1849087"/>
            <a:ext cx="5841328" cy="40068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300" y="1615773"/>
            <a:ext cx="4379536" cy="5161596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5722069" y="4901938"/>
            <a:ext cx="2818616" cy="752773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722069" y="4817097"/>
            <a:ext cx="1621411" cy="461228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49692" y="858772"/>
            <a:ext cx="972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ЗНО для осіб, які мають певні захворювання та/або патологічні стани, інвалідність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0" y="1185339"/>
            <a:ext cx="11506249" cy="1391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1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>
            <a:off x="11439536" y="-1"/>
            <a:ext cx="502761" cy="15106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" y="157411"/>
            <a:ext cx="2135920" cy="606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400000">
            <a:off x="11351551" y="615190"/>
            <a:ext cx="67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880" y="-31141"/>
            <a:ext cx="695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ОСНОВНА СЕСІЯ</a:t>
            </a:r>
          </a:p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загальні питання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9692" y="858772"/>
            <a:ext cx="9723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Забезпечення можливості проходження ЗНО для осіб з інвалідністю, особливими освітніми </a:t>
            </a: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потребами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1185339"/>
            <a:ext cx="11506249" cy="1391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9389"/>
              </p:ext>
            </p:extLst>
          </p:nvPr>
        </p:nvGraphicFramePr>
        <p:xfrm>
          <a:off x="763570" y="1619093"/>
          <a:ext cx="10675966" cy="48382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7983">
                  <a:extLst>
                    <a:ext uri="{9D8B030D-6E8A-4147-A177-3AD203B41FA5}">
                      <a16:colId xmlns:a16="http://schemas.microsoft.com/office/drawing/2014/main" val="890398902"/>
                    </a:ext>
                  </a:extLst>
                </a:gridCol>
                <a:gridCol w="5337983">
                  <a:extLst>
                    <a:ext uri="{9D8B030D-6E8A-4147-A177-3AD203B41FA5}">
                      <a16:colId xmlns:a16="http://schemas.microsoft.com/office/drawing/2014/main" val="3544454712"/>
                    </a:ext>
                  </a:extLst>
                </a:gridCol>
              </a:tblGrid>
              <a:tr h="4838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Згідно </a:t>
                      </a:r>
                      <a:r>
                        <a:rPr lang="uk-UA" sz="1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із </a:t>
                      </a:r>
                      <a:r>
                        <a:rPr lang="uk-UA" sz="1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спільним наказом Міністерства освіти і науки України та Міністерства охорони здоров’я України від 29.08.2016  № 1027/900, зареєстровано в Міністерстві юстиції України 27 грудня 2016 року за № 1707/29837-1710/29840 місцевим органам виконавчої влади та органам місцевого самоврядування необхідно вживати заходів щодо забезпечення проходження особами з особливими освітніми потребами зовнішнього незалежного оцінювання у будівлях, спорудах та приміщеннях навчальних закладів, що відповідають вимогам «Доступність будинків і споруд для </a:t>
                      </a:r>
                      <a:r>
                        <a:rPr lang="uk-UA" sz="1800" b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маломобільних</a:t>
                      </a:r>
                      <a:r>
                        <a:rPr lang="uk-UA" sz="1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груп населення».</a:t>
                      </a:r>
                      <a:endParaRPr lang="ru-RU" sz="1800" b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endParaRPr lang="ru-RU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Згідно з п.6 Указу Президентом України №553/2016 від 13.12.2016 року</a:t>
                      </a:r>
                      <a:r>
                        <a:rPr lang="uk-UA" sz="18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органам місцевого самоврядування запропоновано забезпечити вирішення в установленому порядку питань щодо облаштування будівель і приміщень навчальних закладів, які перебувають у комунальній власності відповідної територіальної громади та в яких проводитиметься зовнішнє незалежне оцінювання, з урахуванням потреб осіб з інвалідністю.</a:t>
                      </a:r>
                      <a:endParaRPr lang="ru-RU" sz="1800" b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endParaRPr lang="ru-RU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7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>
            <a:off x="11439536" y="-1"/>
            <a:ext cx="502761" cy="15106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" y="157411"/>
            <a:ext cx="2135920" cy="606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400000">
            <a:off x="11351551" y="615190"/>
            <a:ext cx="67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880" y="-31141"/>
            <a:ext cx="695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ОСНОВНА СЕСІЯ</a:t>
            </a:r>
          </a:p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процедурні питання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9988" y="860697"/>
            <a:ext cx="972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</a:t>
            </a: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еєстрація: 06.02-17.03.2017; унесення змін: до 31.03.2017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1185339"/>
            <a:ext cx="11506249" cy="139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48412"/>
              </p:ext>
            </p:extLst>
          </p:nvPr>
        </p:nvGraphicFramePr>
        <p:xfrm>
          <a:off x="774723" y="1621019"/>
          <a:ext cx="10731525" cy="463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63153">
                  <a:extLst>
                    <a:ext uri="{9D8B030D-6E8A-4147-A177-3AD203B41FA5}">
                      <a16:colId xmlns:a16="http://schemas.microsoft.com/office/drawing/2014/main" val="3492125876"/>
                    </a:ext>
                  </a:extLst>
                </a:gridCol>
                <a:gridCol w="2868372">
                  <a:extLst>
                    <a:ext uri="{9D8B030D-6E8A-4147-A177-3AD203B41FA5}">
                      <a16:colId xmlns:a16="http://schemas.microsoft.com/office/drawing/2014/main" val="2762395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73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Визначення та організація</a:t>
                      </a:r>
                      <a:r>
                        <a:rPr lang="uk-UA" sz="2400" baseline="0" dirty="0" smtClean="0"/>
                        <a:t> </a:t>
                      </a:r>
                      <a:r>
                        <a:rPr lang="uk-UA" sz="2400" dirty="0" smtClean="0"/>
                        <a:t>підготовки відповідальних у ЗНЗ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до 20.01.2017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04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Забезпечення участі</a:t>
                      </a:r>
                      <a:r>
                        <a:rPr lang="uk-UA" sz="2400" baseline="0" dirty="0" smtClean="0"/>
                        <a:t> у н</a:t>
                      </a:r>
                      <a:r>
                        <a:rPr lang="uk-UA" sz="2400" dirty="0" smtClean="0"/>
                        <a:t>араді відповідальних</a:t>
                      </a:r>
                      <a:r>
                        <a:rPr lang="uk-UA" sz="2400" baseline="0" dirty="0" smtClean="0"/>
                        <a:t> за ЗНО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30.01-03.02.2017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482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Організація інформаційної</a:t>
                      </a:r>
                      <a:r>
                        <a:rPr lang="uk-UA" sz="2400" baseline="0" dirty="0" smtClean="0"/>
                        <a:t> підтримки випускників ЗНЗ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до 03.02.2017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662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Організація</a:t>
                      </a:r>
                      <a:r>
                        <a:rPr lang="uk-UA" sz="2400" baseline="0" dirty="0" smtClean="0"/>
                        <a:t> підготовки реєстраційних матеріалів випускниками ЗНЗ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до 03.02.2017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40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Доставка реєстраційних</a:t>
                      </a:r>
                      <a:r>
                        <a:rPr lang="uk-UA" sz="2400" baseline="0" dirty="0" smtClean="0"/>
                        <a:t> документів до </a:t>
                      </a:r>
                      <a:r>
                        <a:rPr lang="uk-UA" sz="2400" dirty="0" smtClean="0"/>
                        <a:t>ХРЦОЯО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виключно </a:t>
                      </a:r>
                      <a:r>
                        <a:rPr lang="uk-UA" sz="2400" dirty="0" smtClean="0"/>
                        <a:t>поштовим</a:t>
                      </a:r>
                      <a:r>
                        <a:rPr lang="uk-UA" sz="2400" baseline="0" dirty="0" smtClean="0"/>
                        <a:t> відправленням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7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32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50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0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385</Words>
  <Application>Microsoft Office PowerPoint</Application>
  <PresentationFormat>Широкоэкранный</PresentationFormat>
  <Paragraphs>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ЗНО та моніторинг</vt:lpstr>
      <vt:lpstr>Презентация PowerPoint</vt:lpstr>
      <vt:lpstr>ЗНО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МОНІТОРИНГ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Русанова</dc:creator>
  <cp:lastModifiedBy>Наталья А. Русанова</cp:lastModifiedBy>
  <cp:revision>34</cp:revision>
  <cp:lastPrinted>2017-01-16T14:22:55Z</cp:lastPrinted>
  <dcterms:created xsi:type="dcterms:W3CDTF">2016-02-01T11:13:14Z</dcterms:created>
  <dcterms:modified xsi:type="dcterms:W3CDTF">2017-01-16T14:50:48Z</dcterms:modified>
</cp:coreProperties>
</file>