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diagrams/colors2.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59" r:id="rId4"/>
    <p:sldId id="260" r:id="rId5"/>
    <p:sldId id="257" r:id="rId6"/>
    <p:sldId id="258" r:id="rId7"/>
    <p:sldId id="261" r:id="rId8"/>
    <p:sldId id="262"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7A264A-5E8B-44BD-8287-AD7E5EF815B3}"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ru-RU"/>
        </a:p>
      </dgm:t>
    </dgm:pt>
    <dgm:pt modelId="{698D322F-CAB5-4C7C-8638-AA82EF43CA2E}">
      <dgm:prSet phldrT="[Текст]"/>
      <dgm:spPr/>
      <dgm:t>
        <a:bodyPr/>
        <a:lstStyle/>
        <a:p>
          <a:r>
            <a:rPr lang="en-US" dirty="0" smtClean="0"/>
            <a:t>Student-Centered Learning</a:t>
          </a:r>
          <a:endParaRPr lang="ru-RU" dirty="0"/>
        </a:p>
      </dgm:t>
    </dgm:pt>
    <dgm:pt modelId="{4216C37B-B942-4987-B1E0-2AF3982F9FF6}" type="parTrans" cxnId="{82C4ABAA-8EE4-4D7B-A9CC-1806F945BFBC}">
      <dgm:prSet/>
      <dgm:spPr/>
      <dgm:t>
        <a:bodyPr/>
        <a:lstStyle/>
        <a:p>
          <a:endParaRPr lang="ru-RU"/>
        </a:p>
      </dgm:t>
    </dgm:pt>
    <dgm:pt modelId="{602B52CD-0377-4966-8692-CF06DC720C90}" type="sibTrans" cxnId="{82C4ABAA-8EE4-4D7B-A9CC-1806F945BFBC}">
      <dgm:prSet/>
      <dgm:spPr/>
      <dgm:t>
        <a:bodyPr/>
        <a:lstStyle/>
        <a:p>
          <a:endParaRPr lang="ru-RU"/>
        </a:p>
      </dgm:t>
    </dgm:pt>
    <dgm:pt modelId="{2CE8F06F-E553-435C-B0EC-360808179867}">
      <dgm:prSet phldrT="[Текст]"/>
      <dgm:spPr/>
      <dgm:t>
        <a:bodyPr/>
        <a:lstStyle/>
        <a:p>
          <a:r>
            <a:rPr lang="en-US" b="0" i="1" dirty="0" smtClean="0"/>
            <a:t>flexible learning</a:t>
          </a:r>
          <a:endParaRPr lang="ru-RU" dirty="0"/>
        </a:p>
      </dgm:t>
    </dgm:pt>
    <dgm:pt modelId="{9BA99D5A-AA5D-42BA-9801-FAAD0F58005D}" type="parTrans" cxnId="{DADAB42B-E71C-4966-851B-516A3A183679}">
      <dgm:prSet/>
      <dgm:spPr/>
      <dgm:t>
        <a:bodyPr/>
        <a:lstStyle/>
        <a:p>
          <a:endParaRPr lang="ru-RU"/>
        </a:p>
      </dgm:t>
    </dgm:pt>
    <dgm:pt modelId="{E6E23136-DCC9-40FA-A20F-521F2909D33A}" type="sibTrans" cxnId="{DADAB42B-E71C-4966-851B-516A3A183679}">
      <dgm:prSet/>
      <dgm:spPr/>
      <dgm:t>
        <a:bodyPr/>
        <a:lstStyle/>
        <a:p>
          <a:endParaRPr lang="ru-RU"/>
        </a:p>
      </dgm:t>
    </dgm:pt>
    <dgm:pt modelId="{8D207C6F-828A-44BC-8AB0-538D3AFE0BE5}">
      <dgm:prSet phldrT="[Текст]"/>
      <dgm:spPr/>
      <dgm:t>
        <a:bodyPr/>
        <a:lstStyle/>
        <a:p>
          <a:r>
            <a:rPr lang="en-US" b="0" i="1" dirty="0" smtClean="0"/>
            <a:t>experiential learning</a:t>
          </a:r>
          <a:endParaRPr lang="ru-RU" dirty="0"/>
        </a:p>
      </dgm:t>
    </dgm:pt>
    <dgm:pt modelId="{0156D27B-39B6-4CAA-AED3-A8FB08056959}" type="parTrans" cxnId="{91B3CE2B-2D19-47EF-A5A6-3AC2C706AFD2}">
      <dgm:prSet/>
      <dgm:spPr/>
      <dgm:t>
        <a:bodyPr/>
        <a:lstStyle/>
        <a:p>
          <a:endParaRPr lang="ru-RU"/>
        </a:p>
      </dgm:t>
    </dgm:pt>
    <dgm:pt modelId="{09F1A0B7-73FD-4577-A129-5C721BF48773}" type="sibTrans" cxnId="{91B3CE2B-2D19-47EF-A5A6-3AC2C706AFD2}">
      <dgm:prSet/>
      <dgm:spPr/>
      <dgm:t>
        <a:bodyPr/>
        <a:lstStyle/>
        <a:p>
          <a:endParaRPr lang="ru-RU"/>
        </a:p>
      </dgm:t>
    </dgm:pt>
    <dgm:pt modelId="{4C3DA54E-38D6-4BB4-9D2A-BB3D4771ED88}">
      <dgm:prSet phldrT="[Текст]"/>
      <dgm:spPr/>
      <dgm:t>
        <a:bodyPr/>
        <a:lstStyle/>
        <a:p>
          <a:r>
            <a:rPr lang="en-US" b="0" i="1" dirty="0" smtClean="0"/>
            <a:t>self-directed</a:t>
          </a:r>
          <a:r>
            <a:rPr lang="en-US" b="0" i="0" dirty="0" smtClean="0"/>
            <a:t> </a:t>
          </a:r>
          <a:r>
            <a:rPr lang="en-US" b="0" i="1" dirty="0" smtClean="0"/>
            <a:t>learning</a:t>
          </a:r>
          <a:endParaRPr lang="ru-RU" dirty="0"/>
        </a:p>
      </dgm:t>
    </dgm:pt>
    <dgm:pt modelId="{F7DB2E18-3018-49EB-9C13-13BCEAFE8232}" type="parTrans" cxnId="{84A615F0-49FF-4DAD-81C4-E335DDC6BFED}">
      <dgm:prSet/>
      <dgm:spPr/>
      <dgm:t>
        <a:bodyPr/>
        <a:lstStyle/>
        <a:p>
          <a:endParaRPr lang="ru-RU"/>
        </a:p>
      </dgm:t>
    </dgm:pt>
    <dgm:pt modelId="{DFFA88B9-44FE-4A7F-8450-8A1A97F59278}" type="sibTrans" cxnId="{84A615F0-49FF-4DAD-81C4-E335DDC6BFED}">
      <dgm:prSet/>
      <dgm:spPr/>
      <dgm:t>
        <a:bodyPr/>
        <a:lstStyle/>
        <a:p>
          <a:endParaRPr lang="ru-RU"/>
        </a:p>
      </dgm:t>
    </dgm:pt>
    <dgm:pt modelId="{262A0919-C763-49AB-9AE0-DA233EFA306A}" type="pres">
      <dgm:prSet presAssocID="{057A264A-5E8B-44BD-8287-AD7E5EF815B3}" presName="composite" presStyleCnt="0">
        <dgm:presLayoutVars>
          <dgm:chMax val="1"/>
          <dgm:dir/>
          <dgm:resizeHandles val="exact"/>
        </dgm:presLayoutVars>
      </dgm:prSet>
      <dgm:spPr/>
      <dgm:t>
        <a:bodyPr/>
        <a:lstStyle/>
        <a:p>
          <a:endParaRPr lang="ru-RU"/>
        </a:p>
      </dgm:t>
    </dgm:pt>
    <dgm:pt modelId="{B3ED544C-7DFC-4FC2-97CC-6D72B012A58C}" type="pres">
      <dgm:prSet presAssocID="{698D322F-CAB5-4C7C-8638-AA82EF43CA2E}" presName="roof" presStyleLbl="dkBgShp" presStyleIdx="0" presStyleCnt="2"/>
      <dgm:spPr/>
      <dgm:t>
        <a:bodyPr/>
        <a:lstStyle/>
        <a:p>
          <a:endParaRPr lang="ru-RU"/>
        </a:p>
      </dgm:t>
    </dgm:pt>
    <dgm:pt modelId="{14481006-978D-4DF2-A024-42882D6AC9B4}" type="pres">
      <dgm:prSet presAssocID="{698D322F-CAB5-4C7C-8638-AA82EF43CA2E}" presName="pillars" presStyleCnt="0"/>
      <dgm:spPr/>
    </dgm:pt>
    <dgm:pt modelId="{87D7FA04-4866-44F2-BE9A-890B3FFAC91B}" type="pres">
      <dgm:prSet presAssocID="{698D322F-CAB5-4C7C-8638-AA82EF43CA2E}" presName="pillar1" presStyleLbl="node1" presStyleIdx="0" presStyleCnt="3">
        <dgm:presLayoutVars>
          <dgm:bulletEnabled val="1"/>
        </dgm:presLayoutVars>
      </dgm:prSet>
      <dgm:spPr/>
      <dgm:t>
        <a:bodyPr/>
        <a:lstStyle/>
        <a:p>
          <a:endParaRPr lang="ru-RU"/>
        </a:p>
      </dgm:t>
    </dgm:pt>
    <dgm:pt modelId="{E9F946A8-F49A-4B7C-9BDE-B8BC53841A44}" type="pres">
      <dgm:prSet presAssocID="{8D207C6F-828A-44BC-8AB0-538D3AFE0BE5}" presName="pillarX" presStyleLbl="node1" presStyleIdx="1" presStyleCnt="3">
        <dgm:presLayoutVars>
          <dgm:bulletEnabled val="1"/>
        </dgm:presLayoutVars>
      </dgm:prSet>
      <dgm:spPr/>
      <dgm:t>
        <a:bodyPr/>
        <a:lstStyle/>
        <a:p>
          <a:endParaRPr lang="ru-RU"/>
        </a:p>
      </dgm:t>
    </dgm:pt>
    <dgm:pt modelId="{672E9EF4-63F7-464E-9687-F6B4ADA0BAB0}" type="pres">
      <dgm:prSet presAssocID="{4C3DA54E-38D6-4BB4-9D2A-BB3D4771ED88}" presName="pillarX" presStyleLbl="node1" presStyleIdx="2" presStyleCnt="3">
        <dgm:presLayoutVars>
          <dgm:bulletEnabled val="1"/>
        </dgm:presLayoutVars>
      </dgm:prSet>
      <dgm:spPr/>
      <dgm:t>
        <a:bodyPr/>
        <a:lstStyle/>
        <a:p>
          <a:endParaRPr lang="ru-RU"/>
        </a:p>
      </dgm:t>
    </dgm:pt>
    <dgm:pt modelId="{73BBF768-E827-4DC0-AFCA-E2C2018FB3D7}" type="pres">
      <dgm:prSet presAssocID="{698D322F-CAB5-4C7C-8638-AA82EF43CA2E}" presName="base" presStyleLbl="dkBgShp" presStyleIdx="1" presStyleCnt="2"/>
      <dgm:spPr/>
    </dgm:pt>
  </dgm:ptLst>
  <dgm:cxnLst>
    <dgm:cxn modelId="{82C4ABAA-8EE4-4D7B-A9CC-1806F945BFBC}" srcId="{057A264A-5E8B-44BD-8287-AD7E5EF815B3}" destId="{698D322F-CAB5-4C7C-8638-AA82EF43CA2E}" srcOrd="0" destOrd="0" parTransId="{4216C37B-B942-4987-B1E0-2AF3982F9FF6}" sibTransId="{602B52CD-0377-4966-8692-CF06DC720C90}"/>
    <dgm:cxn modelId="{91B3CE2B-2D19-47EF-A5A6-3AC2C706AFD2}" srcId="{698D322F-CAB5-4C7C-8638-AA82EF43CA2E}" destId="{8D207C6F-828A-44BC-8AB0-538D3AFE0BE5}" srcOrd="1" destOrd="0" parTransId="{0156D27B-39B6-4CAA-AED3-A8FB08056959}" sibTransId="{09F1A0B7-73FD-4577-A129-5C721BF48773}"/>
    <dgm:cxn modelId="{15AD9940-4980-4EBA-BCC1-580DAE62E82F}" type="presOf" srcId="{4C3DA54E-38D6-4BB4-9D2A-BB3D4771ED88}" destId="{672E9EF4-63F7-464E-9687-F6B4ADA0BAB0}" srcOrd="0" destOrd="0" presId="urn:microsoft.com/office/officeart/2005/8/layout/hList3"/>
    <dgm:cxn modelId="{84A615F0-49FF-4DAD-81C4-E335DDC6BFED}" srcId="{698D322F-CAB5-4C7C-8638-AA82EF43CA2E}" destId="{4C3DA54E-38D6-4BB4-9D2A-BB3D4771ED88}" srcOrd="2" destOrd="0" parTransId="{F7DB2E18-3018-49EB-9C13-13BCEAFE8232}" sibTransId="{DFFA88B9-44FE-4A7F-8450-8A1A97F59278}"/>
    <dgm:cxn modelId="{7F5DE208-F7DF-40BB-9B3E-98AA923F8E5D}" type="presOf" srcId="{2CE8F06F-E553-435C-B0EC-360808179867}" destId="{87D7FA04-4866-44F2-BE9A-890B3FFAC91B}" srcOrd="0" destOrd="0" presId="urn:microsoft.com/office/officeart/2005/8/layout/hList3"/>
    <dgm:cxn modelId="{EEC59EBD-3EC1-4ADC-B507-2FFE85C3139D}" type="presOf" srcId="{8D207C6F-828A-44BC-8AB0-538D3AFE0BE5}" destId="{E9F946A8-F49A-4B7C-9BDE-B8BC53841A44}" srcOrd="0" destOrd="0" presId="urn:microsoft.com/office/officeart/2005/8/layout/hList3"/>
    <dgm:cxn modelId="{DADAB42B-E71C-4966-851B-516A3A183679}" srcId="{698D322F-CAB5-4C7C-8638-AA82EF43CA2E}" destId="{2CE8F06F-E553-435C-B0EC-360808179867}" srcOrd="0" destOrd="0" parTransId="{9BA99D5A-AA5D-42BA-9801-FAAD0F58005D}" sibTransId="{E6E23136-DCC9-40FA-A20F-521F2909D33A}"/>
    <dgm:cxn modelId="{2EA99141-874E-4A2F-8BCB-3E48E62AD82A}" type="presOf" srcId="{698D322F-CAB5-4C7C-8638-AA82EF43CA2E}" destId="{B3ED544C-7DFC-4FC2-97CC-6D72B012A58C}" srcOrd="0" destOrd="0" presId="urn:microsoft.com/office/officeart/2005/8/layout/hList3"/>
    <dgm:cxn modelId="{7461FA05-3FF0-4B12-913A-7EA09E160EC7}" type="presOf" srcId="{057A264A-5E8B-44BD-8287-AD7E5EF815B3}" destId="{262A0919-C763-49AB-9AE0-DA233EFA306A}" srcOrd="0" destOrd="0" presId="urn:microsoft.com/office/officeart/2005/8/layout/hList3"/>
    <dgm:cxn modelId="{B940FAA1-D27B-4143-AD5F-AE87D553708F}" type="presParOf" srcId="{262A0919-C763-49AB-9AE0-DA233EFA306A}" destId="{B3ED544C-7DFC-4FC2-97CC-6D72B012A58C}" srcOrd="0" destOrd="0" presId="urn:microsoft.com/office/officeart/2005/8/layout/hList3"/>
    <dgm:cxn modelId="{EFB2AF72-9C92-497B-A863-1DE0B1A964C9}" type="presParOf" srcId="{262A0919-C763-49AB-9AE0-DA233EFA306A}" destId="{14481006-978D-4DF2-A024-42882D6AC9B4}" srcOrd="1" destOrd="0" presId="urn:microsoft.com/office/officeart/2005/8/layout/hList3"/>
    <dgm:cxn modelId="{467B6031-2026-4D87-8F9C-B0588CC5A3B3}" type="presParOf" srcId="{14481006-978D-4DF2-A024-42882D6AC9B4}" destId="{87D7FA04-4866-44F2-BE9A-890B3FFAC91B}" srcOrd="0" destOrd="0" presId="urn:microsoft.com/office/officeart/2005/8/layout/hList3"/>
    <dgm:cxn modelId="{F587F7BC-1D75-486E-A9D6-AD22997FA9AE}" type="presParOf" srcId="{14481006-978D-4DF2-A024-42882D6AC9B4}" destId="{E9F946A8-F49A-4B7C-9BDE-B8BC53841A44}" srcOrd="1" destOrd="0" presId="urn:microsoft.com/office/officeart/2005/8/layout/hList3"/>
    <dgm:cxn modelId="{6E1802A8-CFB1-4DED-8528-FA8219D571AB}" type="presParOf" srcId="{14481006-978D-4DF2-A024-42882D6AC9B4}" destId="{672E9EF4-63F7-464E-9687-F6B4ADA0BAB0}" srcOrd="2" destOrd="0" presId="urn:microsoft.com/office/officeart/2005/8/layout/hList3"/>
    <dgm:cxn modelId="{247CF966-C4E8-4E94-B146-B1489D6BDF05}" type="presParOf" srcId="{262A0919-C763-49AB-9AE0-DA233EFA306A}" destId="{73BBF768-E827-4DC0-AFCA-E2C2018FB3D7}"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29EA89A-148F-4CDE-84A9-2DEB9DF61448}" type="doc">
      <dgm:prSet loTypeId="urn:microsoft.com/office/officeart/2005/8/layout/venn1" loCatId="relationship" qsTypeId="urn:microsoft.com/office/officeart/2005/8/quickstyle/simple1" qsCatId="simple" csTypeId="urn:microsoft.com/office/officeart/2005/8/colors/accent1_2" csCatId="accent1" phldr="1"/>
      <dgm:spPr/>
    </dgm:pt>
    <dgm:pt modelId="{B17A4D22-C283-4E24-A3AC-9EBD88045849}">
      <dgm:prSet phldrT="[Текст]" custT="1"/>
      <dgm:spPr/>
      <dgm:t>
        <a:bodyPr/>
        <a:lstStyle/>
        <a:p>
          <a:r>
            <a:rPr lang="en-US" sz="2000" dirty="0" smtClean="0"/>
            <a:t>motivation</a:t>
          </a:r>
          <a:endParaRPr lang="ru-RU" sz="2000" dirty="0"/>
        </a:p>
      </dgm:t>
    </dgm:pt>
    <dgm:pt modelId="{4711EAE1-470F-4390-90CA-00A5ECAC9B7A}" type="parTrans" cxnId="{8BA1FA85-41F6-4AFA-AEF9-EB7D1A361CA2}">
      <dgm:prSet/>
      <dgm:spPr/>
      <dgm:t>
        <a:bodyPr/>
        <a:lstStyle/>
        <a:p>
          <a:endParaRPr lang="ru-RU"/>
        </a:p>
      </dgm:t>
    </dgm:pt>
    <dgm:pt modelId="{62954590-C133-42EA-800D-C8A19982F91A}" type="sibTrans" cxnId="{8BA1FA85-41F6-4AFA-AEF9-EB7D1A361CA2}">
      <dgm:prSet/>
      <dgm:spPr/>
      <dgm:t>
        <a:bodyPr/>
        <a:lstStyle/>
        <a:p>
          <a:endParaRPr lang="ru-RU"/>
        </a:p>
      </dgm:t>
    </dgm:pt>
    <dgm:pt modelId="{85103028-8EC0-4970-B788-E78C666476B9}">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2000" dirty="0" smtClean="0">
              <a:effectLst/>
            </a:rPr>
            <a:t>individual learner</a:t>
          </a:r>
          <a:endParaRPr lang="ru-RU" sz="2000" dirty="0" smtClean="0"/>
        </a:p>
        <a:p>
          <a:pPr defTabSz="577850">
            <a:lnSpc>
              <a:spcPct val="90000"/>
            </a:lnSpc>
            <a:spcBef>
              <a:spcPct val="0"/>
            </a:spcBef>
            <a:spcAft>
              <a:spcPct val="35000"/>
            </a:spcAft>
          </a:pPr>
          <a:endParaRPr lang="ru-RU" sz="2000" dirty="0"/>
        </a:p>
      </dgm:t>
    </dgm:pt>
    <dgm:pt modelId="{8976E352-3DBC-4DD7-A018-5ED284BC289B}" type="parTrans" cxnId="{76400A02-2645-4368-B3B8-03D091234EC4}">
      <dgm:prSet/>
      <dgm:spPr/>
      <dgm:t>
        <a:bodyPr/>
        <a:lstStyle/>
        <a:p>
          <a:endParaRPr lang="ru-RU"/>
        </a:p>
      </dgm:t>
    </dgm:pt>
    <dgm:pt modelId="{7F1251AE-3486-4C41-8D70-7B329E92F9A5}" type="sibTrans" cxnId="{76400A02-2645-4368-B3B8-03D091234EC4}">
      <dgm:prSet/>
      <dgm:spPr/>
      <dgm:t>
        <a:bodyPr/>
        <a:lstStyle/>
        <a:p>
          <a:endParaRPr lang="ru-RU"/>
        </a:p>
      </dgm:t>
    </dgm:pt>
    <dgm:pt modelId="{897A8AC4-2330-44E9-824B-D8D90FDD9F6C}">
      <dgm:prSet phldrT="[Текст]" custT="1"/>
      <dgm:spPr/>
      <dgm:t>
        <a:bodyPr/>
        <a:lstStyle/>
        <a:p>
          <a:r>
            <a:rPr lang="en-US" sz="2000" b="0" i="0" dirty="0" smtClean="0">
              <a:solidFill>
                <a:srgbClr val="000000"/>
              </a:solidFill>
              <a:effectLst/>
              <a:latin typeface="Arial"/>
            </a:rPr>
            <a:t>limited </a:t>
          </a:r>
        </a:p>
        <a:p>
          <a:r>
            <a:rPr lang="en-US" sz="2000" b="1" i="0" dirty="0" smtClean="0">
              <a:solidFill>
                <a:srgbClr val="000000"/>
              </a:solidFill>
              <a:effectLst/>
              <a:latin typeface="Arial"/>
            </a:rPr>
            <a:t>resources</a:t>
          </a:r>
          <a:endParaRPr lang="ru-RU" sz="2000" dirty="0"/>
        </a:p>
      </dgm:t>
    </dgm:pt>
    <dgm:pt modelId="{6CD35184-8810-4F77-800E-8EBF409CAC4F}" type="parTrans" cxnId="{24D4F4B4-B4FF-4468-8D2F-AB26C7C5F28E}">
      <dgm:prSet/>
      <dgm:spPr/>
      <dgm:t>
        <a:bodyPr/>
        <a:lstStyle/>
        <a:p>
          <a:endParaRPr lang="ru-RU"/>
        </a:p>
      </dgm:t>
    </dgm:pt>
    <dgm:pt modelId="{406578BA-AAAE-4571-B024-E6C6726C7FB4}" type="sibTrans" cxnId="{24D4F4B4-B4FF-4468-8D2F-AB26C7C5F28E}">
      <dgm:prSet/>
      <dgm:spPr/>
      <dgm:t>
        <a:bodyPr/>
        <a:lstStyle/>
        <a:p>
          <a:endParaRPr lang="ru-RU"/>
        </a:p>
      </dgm:t>
    </dgm:pt>
    <dgm:pt modelId="{B374052B-787F-4500-9CFD-821402A73285}">
      <dgm:prSet custT="1"/>
      <dgm:spPr/>
      <dgm:t>
        <a:bodyPr/>
        <a:lstStyle/>
        <a:p>
          <a:r>
            <a:rPr lang="en-US" sz="2000" b="0" dirty="0" smtClean="0">
              <a:effectLst/>
            </a:rPr>
            <a:t>slower in their study</a:t>
          </a:r>
          <a:br>
            <a:rPr lang="en-US" sz="2000" b="0" dirty="0" smtClean="0">
              <a:effectLst/>
            </a:rPr>
          </a:br>
          <a:r>
            <a:rPr lang="en-US" sz="2000" b="0" dirty="0" smtClean="0">
              <a:effectLst/>
            </a:rPr>
            <a:t> </a:t>
          </a:r>
          <a:endParaRPr lang="ru-RU" sz="2000" dirty="0"/>
        </a:p>
      </dgm:t>
    </dgm:pt>
    <dgm:pt modelId="{209A9003-5599-4330-9926-F4C32AB88065}" type="parTrans" cxnId="{D0579082-4826-4ED3-B529-51E1A8155D02}">
      <dgm:prSet/>
      <dgm:spPr/>
      <dgm:t>
        <a:bodyPr/>
        <a:lstStyle/>
        <a:p>
          <a:endParaRPr lang="ru-RU"/>
        </a:p>
      </dgm:t>
    </dgm:pt>
    <dgm:pt modelId="{0651E647-14AD-4222-A5E1-D009B0C57FA8}" type="sibTrans" cxnId="{D0579082-4826-4ED3-B529-51E1A8155D02}">
      <dgm:prSet/>
      <dgm:spPr/>
      <dgm:t>
        <a:bodyPr/>
        <a:lstStyle/>
        <a:p>
          <a:endParaRPr lang="ru-RU"/>
        </a:p>
      </dgm:t>
    </dgm:pt>
    <dgm:pt modelId="{23154BA8-FCF7-4194-951E-C01AAB1F3CA6}" type="pres">
      <dgm:prSet presAssocID="{E29EA89A-148F-4CDE-84A9-2DEB9DF61448}" presName="compositeShape" presStyleCnt="0">
        <dgm:presLayoutVars>
          <dgm:chMax val="7"/>
          <dgm:dir/>
          <dgm:resizeHandles val="exact"/>
        </dgm:presLayoutVars>
      </dgm:prSet>
      <dgm:spPr/>
    </dgm:pt>
    <dgm:pt modelId="{A79A872D-D523-43F8-A6A5-35AED0680B5C}" type="pres">
      <dgm:prSet presAssocID="{B17A4D22-C283-4E24-A3AC-9EBD88045849}" presName="circ1" presStyleLbl="vennNode1" presStyleIdx="0" presStyleCnt="4" custScaleY="120841" custLinFactNeighborX="2296" custLinFactNeighborY="-4584"/>
      <dgm:spPr/>
      <dgm:t>
        <a:bodyPr/>
        <a:lstStyle/>
        <a:p>
          <a:endParaRPr lang="ru-RU"/>
        </a:p>
      </dgm:t>
    </dgm:pt>
    <dgm:pt modelId="{D48D92E1-E462-40DF-ABCD-707B7B23022E}" type="pres">
      <dgm:prSet presAssocID="{B17A4D22-C283-4E24-A3AC-9EBD88045849}" presName="circ1Tx" presStyleLbl="revTx" presStyleIdx="0" presStyleCnt="0">
        <dgm:presLayoutVars>
          <dgm:chMax val="0"/>
          <dgm:chPref val="0"/>
          <dgm:bulletEnabled val="1"/>
        </dgm:presLayoutVars>
      </dgm:prSet>
      <dgm:spPr/>
      <dgm:t>
        <a:bodyPr/>
        <a:lstStyle/>
        <a:p>
          <a:endParaRPr lang="ru-RU"/>
        </a:p>
      </dgm:t>
    </dgm:pt>
    <dgm:pt modelId="{53979904-DF10-497D-AD00-D733401CA33D}" type="pres">
      <dgm:prSet presAssocID="{B374052B-787F-4500-9CFD-821402A73285}" presName="circ2" presStyleLbl="vennNode1" presStyleIdx="1" presStyleCnt="4" custScaleX="152288"/>
      <dgm:spPr/>
      <dgm:t>
        <a:bodyPr/>
        <a:lstStyle/>
        <a:p>
          <a:endParaRPr lang="ru-RU"/>
        </a:p>
      </dgm:t>
    </dgm:pt>
    <dgm:pt modelId="{A6C7A75B-5C7C-4B14-8947-57C7A56B2722}" type="pres">
      <dgm:prSet presAssocID="{B374052B-787F-4500-9CFD-821402A73285}" presName="circ2Tx" presStyleLbl="revTx" presStyleIdx="0" presStyleCnt="0">
        <dgm:presLayoutVars>
          <dgm:chMax val="0"/>
          <dgm:chPref val="0"/>
          <dgm:bulletEnabled val="1"/>
        </dgm:presLayoutVars>
      </dgm:prSet>
      <dgm:spPr/>
      <dgm:t>
        <a:bodyPr/>
        <a:lstStyle/>
        <a:p>
          <a:endParaRPr lang="ru-RU"/>
        </a:p>
      </dgm:t>
    </dgm:pt>
    <dgm:pt modelId="{3896DCA5-B609-4E03-855C-4FE2C97EFDF4}" type="pres">
      <dgm:prSet presAssocID="{85103028-8EC0-4970-B788-E78C666476B9}" presName="circ3" presStyleLbl="vennNode1" presStyleIdx="2" presStyleCnt="4" custScaleY="139016" custLinFactNeighborX="-1155" custLinFactNeighborY="3631"/>
      <dgm:spPr/>
      <dgm:t>
        <a:bodyPr/>
        <a:lstStyle/>
        <a:p>
          <a:endParaRPr lang="ru-RU"/>
        </a:p>
      </dgm:t>
    </dgm:pt>
    <dgm:pt modelId="{F24271C3-8537-4251-A026-030C25080858}" type="pres">
      <dgm:prSet presAssocID="{85103028-8EC0-4970-B788-E78C666476B9}" presName="circ3Tx" presStyleLbl="revTx" presStyleIdx="0" presStyleCnt="0">
        <dgm:presLayoutVars>
          <dgm:chMax val="0"/>
          <dgm:chPref val="0"/>
          <dgm:bulletEnabled val="1"/>
        </dgm:presLayoutVars>
      </dgm:prSet>
      <dgm:spPr/>
      <dgm:t>
        <a:bodyPr/>
        <a:lstStyle/>
        <a:p>
          <a:endParaRPr lang="ru-RU"/>
        </a:p>
      </dgm:t>
    </dgm:pt>
    <dgm:pt modelId="{B9FB1A43-9B61-4B0E-9CC8-381BCE9A11A0}" type="pres">
      <dgm:prSet presAssocID="{897A8AC4-2330-44E9-824B-D8D90FDD9F6C}" presName="circ4" presStyleLbl="vennNode1" presStyleIdx="3" presStyleCnt="4" custScaleX="150057" custLinFactNeighborX="1182" custLinFactNeighborY="977"/>
      <dgm:spPr/>
      <dgm:t>
        <a:bodyPr/>
        <a:lstStyle/>
        <a:p>
          <a:endParaRPr lang="ru-RU"/>
        </a:p>
      </dgm:t>
    </dgm:pt>
    <dgm:pt modelId="{67DFB784-DEF4-4198-A2C3-E582961AD496}" type="pres">
      <dgm:prSet presAssocID="{897A8AC4-2330-44E9-824B-D8D90FDD9F6C}" presName="circ4Tx" presStyleLbl="revTx" presStyleIdx="0" presStyleCnt="0">
        <dgm:presLayoutVars>
          <dgm:chMax val="0"/>
          <dgm:chPref val="0"/>
          <dgm:bulletEnabled val="1"/>
        </dgm:presLayoutVars>
      </dgm:prSet>
      <dgm:spPr/>
      <dgm:t>
        <a:bodyPr/>
        <a:lstStyle/>
        <a:p>
          <a:endParaRPr lang="ru-RU"/>
        </a:p>
      </dgm:t>
    </dgm:pt>
  </dgm:ptLst>
  <dgm:cxnLst>
    <dgm:cxn modelId="{567D9139-AA15-41B8-AF3A-CC8D44153EC5}" type="presOf" srcId="{B374052B-787F-4500-9CFD-821402A73285}" destId="{A6C7A75B-5C7C-4B14-8947-57C7A56B2722}" srcOrd="1" destOrd="0" presId="urn:microsoft.com/office/officeart/2005/8/layout/venn1"/>
    <dgm:cxn modelId="{F66A11F8-B6D5-43E1-8736-72C2F9CEB6FA}" type="presOf" srcId="{897A8AC4-2330-44E9-824B-D8D90FDD9F6C}" destId="{67DFB784-DEF4-4198-A2C3-E582961AD496}" srcOrd="1" destOrd="0" presId="urn:microsoft.com/office/officeart/2005/8/layout/venn1"/>
    <dgm:cxn modelId="{A288EA23-850C-4EAA-81A9-D741157F3A6C}" type="presOf" srcId="{B374052B-787F-4500-9CFD-821402A73285}" destId="{53979904-DF10-497D-AD00-D733401CA33D}" srcOrd="0" destOrd="0" presId="urn:microsoft.com/office/officeart/2005/8/layout/venn1"/>
    <dgm:cxn modelId="{8BA1FA85-41F6-4AFA-AEF9-EB7D1A361CA2}" srcId="{E29EA89A-148F-4CDE-84A9-2DEB9DF61448}" destId="{B17A4D22-C283-4E24-A3AC-9EBD88045849}" srcOrd="0" destOrd="0" parTransId="{4711EAE1-470F-4390-90CA-00A5ECAC9B7A}" sibTransId="{62954590-C133-42EA-800D-C8A19982F91A}"/>
    <dgm:cxn modelId="{D0579082-4826-4ED3-B529-51E1A8155D02}" srcId="{E29EA89A-148F-4CDE-84A9-2DEB9DF61448}" destId="{B374052B-787F-4500-9CFD-821402A73285}" srcOrd="1" destOrd="0" parTransId="{209A9003-5599-4330-9926-F4C32AB88065}" sibTransId="{0651E647-14AD-4222-A5E1-D009B0C57FA8}"/>
    <dgm:cxn modelId="{0A508FCE-5F8B-4B38-8179-90DBA6F9EF5E}" type="presOf" srcId="{897A8AC4-2330-44E9-824B-D8D90FDD9F6C}" destId="{B9FB1A43-9B61-4B0E-9CC8-381BCE9A11A0}" srcOrd="0" destOrd="0" presId="urn:microsoft.com/office/officeart/2005/8/layout/venn1"/>
    <dgm:cxn modelId="{33B4F2CB-424B-41F6-A4E6-7F0F04EA54BB}" type="presOf" srcId="{B17A4D22-C283-4E24-A3AC-9EBD88045849}" destId="{A79A872D-D523-43F8-A6A5-35AED0680B5C}" srcOrd="0" destOrd="0" presId="urn:microsoft.com/office/officeart/2005/8/layout/venn1"/>
    <dgm:cxn modelId="{7D30A582-AE01-4B07-928E-7E076E58DB00}" type="presOf" srcId="{85103028-8EC0-4970-B788-E78C666476B9}" destId="{3896DCA5-B609-4E03-855C-4FE2C97EFDF4}" srcOrd="0" destOrd="0" presId="urn:microsoft.com/office/officeart/2005/8/layout/venn1"/>
    <dgm:cxn modelId="{24D4F4B4-B4FF-4468-8D2F-AB26C7C5F28E}" srcId="{E29EA89A-148F-4CDE-84A9-2DEB9DF61448}" destId="{897A8AC4-2330-44E9-824B-D8D90FDD9F6C}" srcOrd="3" destOrd="0" parTransId="{6CD35184-8810-4F77-800E-8EBF409CAC4F}" sibTransId="{406578BA-AAAE-4571-B024-E6C6726C7FB4}"/>
    <dgm:cxn modelId="{D96884BE-0BEC-46B1-8A6B-A0EBEDA02702}" type="presOf" srcId="{B17A4D22-C283-4E24-A3AC-9EBD88045849}" destId="{D48D92E1-E462-40DF-ABCD-707B7B23022E}" srcOrd="1" destOrd="0" presId="urn:microsoft.com/office/officeart/2005/8/layout/venn1"/>
    <dgm:cxn modelId="{6CD53EC8-A447-4537-897E-6493E7FB0BF7}" type="presOf" srcId="{85103028-8EC0-4970-B788-E78C666476B9}" destId="{F24271C3-8537-4251-A026-030C25080858}" srcOrd="1" destOrd="0" presId="urn:microsoft.com/office/officeart/2005/8/layout/venn1"/>
    <dgm:cxn modelId="{C922F3FD-2DEC-4001-818B-015E89BDF7F5}" type="presOf" srcId="{E29EA89A-148F-4CDE-84A9-2DEB9DF61448}" destId="{23154BA8-FCF7-4194-951E-C01AAB1F3CA6}" srcOrd="0" destOrd="0" presId="urn:microsoft.com/office/officeart/2005/8/layout/venn1"/>
    <dgm:cxn modelId="{76400A02-2645-4368-B3B8-03D091234EC4}" srcId="{E29EA89A-148F-4CDE-84A9-2DEB9DF61448}" destId="{85103028-8EC0-4970-B788-E78C666476B9}" srcOrd="2" destOrd="0" parTransId="{8976E352-3DBC-4DD7-A018-5ED284BC289B}" sibTransId="{7F1251AE-3486-4C41-8D70-7B329E92F9A5}"/>
    <dgm:cxn modelId="{E5B424F8-2FC1-46CA-B03C-39C184080D47}" type="presParOf" srcId="{23154BA8-FCF7-4194-951E-C01AAB1F3CA6}" destId="{A79A872D-D523-43F8-A6A5-35AED0680B5C}" srcOrd="0" destOrd="0" presId="urn:microsoft.com/office/officeart/2005/8/layout/venn1"/>
    <dgm:cxn modelId="{CA861D1F-AFB4-4B17-882A-69EC34C8126C}" type="presParOf" srcId="{23154BA8-FCF7-4194-951E-C01AAB1F3CA6}" destId="{D48D92E1-E462-40DF-ABCD-707B7B23022E}" srcOrd="1" destOrd="0" presId="urn:microsoft.com/office/officeart/2005/8/layout/venn1"/>
    <dgm:cxn modelId="{B2C3FACB-77C6-45C5-92E0-AE42B1A262F5}" type="presParOf" srcId="{23154BA8-FCF7-4194-951E-C01AAB1F3CA6}" destId="{53979904-DF10-497D-AD00-D733401CA33D}" srcOrd="2" destOrd="0" presId="urn:microsoft.com/office/officeart/2005/8/layout/venn1"/>
    <dgm:cxn modelId="{DBE45321-1ECE-447F-A29D-ACB082EFD9D2}" type="presParOf" srcId="{23154BA8-FCF7-4194-951E-C01AAB1F3CA6}" destId="{A6C7A75B-5C7C-4B14-8947-57C7A56B2722}" srcOrd="3" destOrd="0" presId="urn:microsoft.com/office/officeart/2005/8/layout/venn1"/>
    <dgm:cxn modelId="{E07E8F63-9C1F-4CA6-A354-FB06ACEA9542}" type="presParOf" srcId="{23154BA8-FCF7-4194-951E-C01AAB1F3CA6}" destId="{3896DCA5-B609-4E03-855C-4FE2C97EFDF4}" srcOrd="4" destOrd="0" presId="urn:microsoft.com/office/officeart/2005/8/layout/venn1"/>
    <dgm:cxn modelId="{4491CE87-687F-4DD2-A664-5685A09636DF}" type="presParOf" srcId="{23154BA8-FCF7-4194-951E-C01AAB1F3CA6}" destId="{F24271C3-8537-4251-A026-030C25080858}" srcOrd="5" destOrd="0" presId="urn:microsoft.com/office/officeart/2005/8/layout/venn1"/>
    <dgm:cxn modelId="{44DDD100-1F50-4A26-9FE9-23E0C78A0C30}" type="presParOf" srcId="{23154BA8-FCF7-4194-951E-C01AAB1F3CA6}" destId="{B9FB1A43-9B61-4B0E-9CC8-381BCE9A11A0}" srcOrd="6" destOrd="0" presId="urn:microsoft.com/office/officeart/2005/8/layout/venn1"/>
    <dgm:cxn modelId="{48F561D1-5E83-4D63-942F-14A468B4EE6B}" type="presParOf" srcId="{23154BA8-FCF7-4194-951E-C01AAB1F3CA6}" destId="{67DFB784-DEF4-4198-A2C3-E582961AD496}" srcOrd="7"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ED544C-7DFC-4FC2-97CC-6D72B012A58C}">
      <dsp:nvSpPr>
        <dsp:cNvPr id="0" name=""/>
        <dsp:cNvSpPr/>
      </dsp:nvSpPr>
      <dsp:spPr>
        <a:xfrm>
          <a:off x="0" y="0"/>
          <a:ext cx="7704856" cy="1382553"/>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en-US" sz="4700" kern="1200" dirty="0" smtClean="0"/>
            <a:t>Student-Centered Learning</a:t>
          </a:r>
          <a:endParaRPr lang="ru-RU" sz="4700" kern="1200" dirty="0"/>
        </a:p>
      </dsp:txBody>
      <dsp:txXfrm>
        <a:off x="0" y="0"/>
        <a:ext cx="7704856" cy="1382553"/>
      </dsp:txXfrm>
    </dsp:sp>
    <dsp:sp modelId="{87D7FA04-4866-44F2-BE9A-890B3FFAC91B}">
      <dsp:nvSpPr>
        <dsp:cNvPr id="0" name=""/>
        <dsp:cNvSpPr/>
      </dsp:nvSpPr>
      <dsp:spPr>
        <a:xfrm>
          <a:off x="3762" y="1382553"/>
          <a:ext cx="2565777" cy="290336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0" i="1" kern="1200" dirty="0" smtClean="0"/>
            <a:t>flexible learning</a:t>
          </a:r>
          <a:endParaRPr lang="ru-RU" sz="2400" kern="1200" dirty="0"/>
        </a:p>
      </dsp:txBody>
      <dsp:txXfrm>
        <a:off x="3762" y="1382553"/>
        <a:ext cx="2565777" cy="2903362"/>
      </dsp:txXfrm>
    </dsp:sp>
    <dsp:sp modelId="{E9F946A8-F49A-4B7C-9BDE-B8BC53841A44}">
      <dsp:nvSpPr>
        <dsp:cNvPr id="0" name=""/>
        <dsp:cNvSpPr/>
      </dsp:nvSpPr>
      <dsp:spPr>
        <a:xfrm>
          <a:off x="2569539" y="1382553"/>
          <a:ext cx="2565777" cy="290336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0" i="1" kern="1200" dirty="0" smtClean="0"/>
            <a:t>experiential learning</a:t>
          </a:r>
          <a:endParaRPr lang="ru-RU" sz="2400" kern="1200" dirty="0"/>
        </a:p>
      </dsp:txBody>
      <dsp:txXfrm>
        <a:off x="2569539" y="1382553"/>
        <a:ext cx="2565777" cy="2903362"/>
      </dsp:txXfrm>
    </dsp:sp>
    <dsp:sp modelId="{672E9EF4-63F7-464E-9687-F6B4ADA0BAB0}">
      <dsp:nvSpPr>
        <dsp:cNvPr id="0" name=""/>
        <dsp:cNvSpPr/>
      </dsp:nvSpPr>
      <dsp:spPr>
        <a:xfrm>
          <a:off x="5135316" y="1382553"/>
          <a:ext cx="2565777" cy="290336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0" i="1" kern="1200" dirty="0" smtClean="0"/>
            <a:t>self-directed</a:t>
          </a:r>
          <a:r>
            <a:rPr lang="en-US" sz="2400" b="0" i="0" kern="1200" dirty="0" smtClean="0"/>
            <a:t> </a:t>
          </a:r>
          <a:r>
            <a:rPr lang="en-US" sz="2400" b="0" i="1" kern="1200" dirty="0" smtClean="0"/>
            <a:t>learning</a:t>
          </a:r>
          <a:endParaRPr lang="ru-RU" sz="2400" kern="1200" dirty="0"/>
        </a:p>
      </dsp:txBody>
      <dsp:txXfrm>
        <a:off x="5135316" y="1382553"/>
        <a:ext cx="2565777" cy="2903362"/>
      </dsp:txXfrm>
    </dsp:sp>
    <dsp:sp modelId="{73BBF768-E827-4DC0-AFCA-E2C2018FB3D7}">
      <dsp:nvSpPr>
        <dsp:cNvPr id="0" name=""/>
        <dsp:cNvSpPr/>
      </dsp:nvSpPr>
      <dsp:spPr>
        <a:xfrm>
          <a:off x="0" y="4285916"/>
          <a:ext cx="7704856" cy="322595"/>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9A872D-D523-43F8-A6A5-35AED0680B5C}">
      <dsp:nvSpPr>
        <dsp:cNvPr id="0" name=""/>
        <dsp:cNvSpPr/>
      </dsp:nvSpPr>
      <dsp:spPr>
        <a:xfrm>
          <a:off x="1905554" y="-308708"/>
          <a:ext cx="2367185" cy="2860530"/>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smtClean="0"/>
            <a:t>motivation</a:t>
          </a:r>
          <a:endParaRPr lang="ru-RU" sz="2000" kern="1200" dirty="0"/>
        </a:p>
      </dsp:txBody>
      <dsp:txXfrm>
        <a:off x="2178691" y="76362"/>
        <a:ext cx="1820912" cy="907668"/>
      </dsp:txXfrm>
    </dsp:sp>
    <dsp:sp modelId="{53979904-DF10-497D-AD00-D733401CA33D}">
      <dsp:nvSpPr>
        <dsp:cNvPr id="0" name=""/>
        <dsp:cNvSpPr/>
      </dsp:nvSpPr>
      <dsp:spPr>
        <a:xfrm>
          <a:off x="2279351" y="984988"/>
          <a:ext cx="3604939" cy="2367185"/>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b="0" kern="1200" dirty="0" smtClean="0">
              <a:effectLst/>
            </a:rPr>
            <a:t>slower in their study</a:t>
          </a:r>
          <a:br>
            <a:rPr lang="en-US" sz="2000" b="0" kern="1200" dirty="0" smtClean="0">
              <a:effectLst/>
            </a:rPr>
          </a:br>
          <a:r>
            <a:rPr lang="en-US" sz="2000" b="0" kern="1200" dirty="0" smtClean="0">
              <a:effectLst/>
            </a:rPr>
            <a:t> </a:t>
          </a:r>
          <a:endParaRPr lang="ru-RU" sz="2000" kern="1200" dirty="0"/>
        </a:p>
      </dsp:txBody>
      <dsp:txXfrm>
        <a:off x="4220472" y="1258125"/>
        <a:ext cx="1386515" cy="1820912"/>
      </dsp:txXfrm>
    </dsp:sp>
    <dsp:sp modelId="{3896DCA5-B609-4E03-855C-4FE2C97EFDF4}">
      <dsp:nvSpPr>
        <dsp:cNvPr id="0" name=""/>
        <dsp:cNvSpPr/>
      </dsp:nvSpPr>
      <dsp:spPr>
        <a:xfrm>
          <a:off x="1823863" y="1570222"/>
          <a:ext cx="2367185" cy="3290766"/>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2000" kern="1200" dirty="0" smtClean="0">
              <a:effectLst/>
            </a:rPr>
            <a:t>individual learner</a:t>
          </a:r>
          <a:endParaRPr lang="ru-RU" sz="2000" kern="1200" dirty="0" smtClean="0"/>
        </a:p>
        <a:p>
          <a:pPr lvl="0" algn="ctr" defTabSz="577850">
            <a:lnSpc>
              <a:spcPct val="90000"/>
            </a:lnSpc>
            <a:spcBef>
              <a:spcPct val="0"/>
            </a:spcBef>
            <a:spcAft>
              <a:spcPct val="35000"/>
            </a:spcAft>
          </a:pPr>
          <a:endParaRPr lang="ru-RU" sz="2000" kern="1200" dirty="0"/>
        </a:p>
      </dsp:txBody>
      <dsp:txXfrm>
        <a:off x="2097000" y="3373815"/>
        <a:ext cx="1820912" cy="1044185"/>
      </dsp:txXfrm>
    </dsp:sp>
    <dsp:sp modelId="{B9FB1A43-9B61-4B0E-9CC8-381BCE9A11A0}">
      <dsp:nvSpPr>
        <dsp:cNvPr id="0" name=""/>
        <dsp:cNvSpPr/>
      </dsp:nvSpPr>
      <dsp:spPr>
        <a:xfrm>
          <a:off x="239688" y="1008115"/>
          <a:ext cx="3552127" cy="2367185"/>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b="0" i="0" kern="1200" dirty="0" smtClean="0">
              <a:solidFill>
                <a:srgbClr val="000000"/>
              </a:solidFill>
              <a:effectLst/>
              <a:latin typeface="Arial"/>
            </a:rPr>
            <a:t>limited </a:t>
          </a:r>
          <a:endParaRPr lang="en-US" sz="2000" b="0" i="0" kern="1200" dirty="0" smtClean="0">
            <a:solidFill>
              <a:srgbClr val="000000"/>
            </a:solidFill>
            <a:effectLst/>
            <a:latin typeface="Arial"/>
          </a:endParaRPr>
        </a:p>
        <a:p>
          <a:pPr lvl="0" algn="ctr" defTabSz="889000">
            <a:lnSpc>
              <a:spcPct val="90000"/>
            </a:lnSpc>
            <a:spcBef>
              <a:spcPct val="0"/>
            </a:spcBef>
            <a:spcAft>
              <a:spcPct val="35000"/>
            </a:spcAft>
          </a:pPr>
          <a:r>
            <a:rPr lang="en-US" sz="2000" b="1" i="0" kern="1200" dirty="0" smtClean="0">
              <a:solidFill>
                <a:srgbClr val="000000"/>
              </a:solidFill>
              <a:effectLst/>
              <a:latin typeface="Arial"/>
            </a:rPr>
            <a:t>resources</a:t>
          </a:r>
          <a:endParaRPr lang="ru-RU" sz="2000" kern="1200" dirty="0"/>
        </a:p>
      </dsp:txBody>
      <dsp:txXfrm>
        <a:off x="512929" y="1281252"/>
        <a:ext cx="1366202" cy="1820912"/>
      </dsp:txXfrm>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16.12.2014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16.12.2014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16.12.2014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C71EC6-210F-42DE-9C53-41977AD35B3D}" type="datetimeFigureOut">
              <a:rPr lang="ru-RU" smtClean="0"/>
              <a:pPr/>
              <a:t>16.12.2014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16.12.2014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pPr/>
              <a:t>16.12.2014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16.12.2014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pPr/>
              <a:t>16.12.2014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16.12.2014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16.12.2014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16.12.2014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4C71EC6-210F-42DE-9C53-41977AD35B3D}" type="datetimeFigureOut">
              <a:rPr lang="ru-RU" smtClean="0"/>
              <a:pPr/>
              <a:t>16.12.2014</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www.aishe.org/readings/2005-1/oneill-mcmahon-Tues_19th_Oct_SCL.html"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en-US" dirty="0" smtClean="0"/>
              <a:t>Olga </a:t>
            </a:r>
            <a:r>
              <a:rPr lang="en-US" dirty="0" err="1" smtClean="0"/>
              <a:t>Shkrabachenko</a:t>
            </a:r>
            <a:endParaRPr lang="en-US" dirty="0" smtClean="0"/>
          </a:p>
          <a:p>
            <a:r>
              <a:rPr lang="en-US" dirty="0" err="1" smtClean="0"/>
              <a:t>Kharkiv</a:t>
            </a:r>
            <a:r>
              <a:rPr lang="en-US" dirty="0" smtClean="0"/>
              <a:t> sanatorium complex #13</a:t>
            </a:r>
            <a:endParaRPr lang="ru-RU" dirty="0"/>
          </a:p>
        </p:txBody>
      </p:sp>
      <p:sp>
        <p:nvSpPr>
          <p:cNvPr id="2" name="Заголовок 1"/>
          <p:cNvSpPr>
            <a:spLocks noGrp="1"/>
          </p:cNvSpPr>
          <p:nvPr>
            <p:ph type="ctrTitle"/>
          </p:nvPr>
        </p:nvSpPr>
        <p:spPr>
          <a:xfrm>
            <a:off x="817581" y="1124744"/>
            <a:ext cx="7175351" cy="3800713"/>
          </a:xfrm>
        </p:spPr>
        <p:txBody>
          <a:bodyPr/>
          <a:lstStyle/>
          <a:p>
            <a:pPr marL="182880" indent="0">
              <a:buNone/>
            </a:pPr>
            <a:r>
              <a:rPr lang="en-US" sz="6600" dirty="0" smtClean="0">
                <a:solidFill>
                  <a:schemeClr val="bg2">
                    <a:lumMod val="50000"/>
                  </a:schemeClr>
                </a:solidFill>
              </a:rPr>
              <a:t>Student-					Centered 				Learning</a:t>
            </a:r>
            <a:endParaRPr lang="ru-RU" sz="6600" dirty="0">
              <a:solidFill>
                <a:schemeClr val="bg2">
                  <a:lumMod val="50000"/>
                </a:schemeClr>
              </a:solidFill>
            </a:endParaRPr>
          </a:p>
        </p:txBody>
      </p:sp>
    </p:spTree>
    <p:extLst>
      <p:ext uri="{BB962C8B-B14F-4D97-AF65-F5344CB8AC3E}">
        <p14:creationId xmlns:p14="http://schemas.microsoft.com/office/powerpoint/2010/main" xmlns="" val="14100190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xmlns="" val="470750511"/>
              </p:ext>
            </p:extLst>
          </p:nvPr>
        </p:nvGraphicFramePr>
        <p:xfrm>
          <a:off x="1187624" y="1196752"/>
          <a:ext cx="7056786" cy="5332254"/>
        </p:xfrm>
        <a:graphic>
          <a:graphicData uri="http://schemas.openxmlformats.org/drawingml/2006/table">
            <a:tbl>
              <a:tblPr/>
              <a:tblGrid>
                <a:gridCol w="3528393"/>
                <a:gridCol w="3528393"/>
              </a:tblGrid>
              <a:tr h="154824">
                <a:tc>
                  <a:txBody>
                    <a:bodyPr/>
                    <a:lstStyle/>
                    <a:p>
                      <a:pPr algn="ctr"/>
                      <a:r>
                        <a:rPr lang="en-US" sz="1200" b="1" dirty="0">
                          <a:latin typeface="Arial, Helvetica, sans-serif"/>
                        </a:rPr>
                        <a:t>Teacher-Centered</a:t>
                      </a:r>
                      <a:endParaRPr lang="en-US" sz="1200" dirty="0"/>
                    </a:p>
                  </a:txBody>
                  <a:tcPr marL="19169" marR="19169" marT="19169" marB="19169">
                    <a:lnL>
                      <a:noFill/>
                    </a:lnL>
                    <a:lnR>
                      <a:noFill/>
                    </a:lnR>
                    <a:lnT>
                      <a:noFill/>
                    </a:lnT>
                    <a:lnB>
                      <a:noFill/>
                    </a:lnB>
                  </a:tcPr>
                </a:tc>
                <a:tc>
                  <a:txBody>
                    <a:bodyPr/>
                    <a:lstStyle/>
                    <a:p>
                      <a:pPr algn="ctr"/>
                      <a:r>
                        <a:rPr lang="en-US" sz="1200" b="1">
                          <a:latin typeface="Arial, Helvetica, sans-serif"/>
                        </a:rPr>
                        <a:t>Learner-Centered</a:t>
                      </a:r>
                      <a:endParaRPr lang="en-US" sz="1200"/>
                    </a:p>
                  </a:txBody>
                  <a:tcPr marL="19169" marR="19169" marT="19169" marB="19169">
                    <a:lnL>
                      <a:noFill/>
                    </a:lnL>
                    <a:lnR>
                      <a:noFill/>
                    </a:lnR>
                    <a:lnT>
                      <a:noFill/>
                    </a:lnT>
                    <a:lnB>
                      <a:noFill/>
                    </a:lnB>
                  </a:tcPr>
                </a:tc>
              </a:tr>
              <a:tr h="398232">
                <a:tc>
                  <a:txBody>
                    <a:bodyPr/>
                    <a:lstStyle/>
                    <a:p>
                      <a:r>
                        <a:rPr lang="en-US" sz="1200">
                          <a:latin typeface="Arial, Helvetica, sans-serif"/>
                        </a:rPr>
                        <a:t>Focus is on instructor</a:t>
                      </a:r>
                      <a:endParaRPr lang="en-US" sz="1200"/>
                    </a:p>
                  </a:txBody>
                  <a:tcPr marL="19169" marR="19169" marT="19169" marB="19169">
                    <a:lnL>
                      <a:noFill/>
                    </a:lnL>
                    <a:lnR>
                      <a:noFill/>
                    </a:lnR>
                    <a:lnT>
                      <a:noFill/>
                    </a:lnT>
                    <a:lnB>
                      <a:noFill/>
                    </a:lnB>
                  </a:tcPr>
                </a:tc>
                <a:tc>
                  <a:txBody>
                    <a:bodyPr/>
                    <a:lstStyle/>
                    <a:p>
                      <a:r>
                        <a:rPr lang="en-US" sz="1200">
                          <a:latin typeface="Arial, Helvetica, sans-serif"/>
                        </a:rPr>
                        <a:t>Focus is on both students and instructor</a:t>
                      </a:r>
                      <a:endParaRPr lang="en-US" sz="1200"/>
                    </a:p>
                  </a:txBody>
                  <a:tcPr marL="19169" marR="19169" marT="19169" marB="19169">
                    <a:lnL>
                      <a:noFill/>
                    </a:lnL>
                    <a:lnR>
                      <a:noFill/>
                    </a:lnR>
                    <a:lnT>
                      <a:noFill/>
                    </a:lnT>
                    <a:lnB>
                      <a:noFill/>
                    </a:lnB>
                  </a:tcPr>
                </a:tc>
              </a:tr>
              <a:tr h="737553">
                <a:tc>
                  <a:txBody>
                    <a:bodyPr/>
                    <a:lstStyle/>
                    <a:p>
                      <a:r>
                        <a:rPr lang="en-US" sz="1200" dirty="0">
                          <a:latin typeface="Arial, Helvetica, sans-serif"/>
                        </a:rPr>
                        <a:t>Focus is on language forms and structures (what the instructor knows about the language)</a:t>
                      </a:r>
                      <a:endParaRPr lang="en-US" sz="1200" dirty="0"/>
                    </a:p>
                  </a:txBody>
                  <a:tcPr marL="19169" marR="19169" marT="19169" marB="19169">
                    <a:lnL>
                      <a:noFill/>
                    </a:lnL>
                    <a:lnR>
                      <a:noFill/>
                    </a:lnR>
                    <a:lnT>
                      <a:noFill/>
                    </a:lnT>
                    <a:lnB>
                      <a:noFill/>
                    </a:lnB>
                  </a:tcPr>
                </a:tc>
                <a:tc>
                  <a:txBody>
                    <a:bodyPr/>
                    <a:lstStyle/>
                    <a:p>
                      <a:r>
                        <a:rPr lang="en-US" sz="1200">
                          <a:latin typeface="Arial, Helvetica, sans-serif"/>
                        </a:rPr>
                        <a:t>Focus is on language use in typical situations (how students will use the language)</a:t>
                      </a:r>
                      <a:endParaRPr lang="en-US" sz="1200"/>
                    </a:p>
                  </a:txBody>
                  <a:tcPr marL="19169" marR="19169" marT="19169" marB="19169">
                    <a:lnL>
                      <a:noFill/>
                    </a:lnL>
                    <a:lnR>
                      <a:noFill/>
                    </a:lnR>
                    <a:lnT>
                      <a:noFill/>
                    </a:lnT>
                    <a:lnB>
                      <a:noFill/>
                    </a:lnB>
                  </a:tcPr>
                </a:tc>
              </a:tr>
              <a:tr h="567893">
                <a:tc>
                  <a:txBody>
                    <a:bodyPr/>
                    <a:lstStyle/>
                    <a:p>
                      <a:r>
                        <a:rPr lang="en-US" sz="1200">
                          <a:latin typeface="Arial, Helvetica, sans-serif"/>
                        </a:rPr>
                        <a:t>Instructor talks; students listen</a:t>
                      </a:r>
                      <a:endParaRPr lang="en-US" sz="1200"/>
                    </a:p>
                  </a:txBody>
                  <a:tcPr marL="19169" marR="19169" marT="19169" marB="19169">
                    <a:lnL>
                      <a:noFill/>
                    </a:lnL>
                    <a:lnR>
                      <a:noFill/>
                    </a:lnR>
                    <a:lnT>
                      <a:noFill/>
                    </a:lnT>
                    <a:lnB>
                      <a:noFill/>
                    </a:lnB>
                  </a:tcPr>
                </a:tc>
                <a:tc>
                  <a:txBody>
                    <a:bodyPr/>
                    <a:lstStyle/>
                    <a:p>
                      <a:r>
                        <a:rPr lang="en-US" sz="1200">
                          <a:latin typeface="Arial, Helvetica, sans-serif"/>
                        </a:rPr>
                        <a:t>Instructor models; students interact with instructor and one another</a:t>
                      </a:r>
                      <a:endParaRPr lang="en-US" sz="1200"/>
                    </a:p>
                  </a:txBody>
                  <a:tcPr marL="19169" marR="19169" marT="19169" marB="19169">
                    <a:lnL>
                      <a:noFill/>
                    </a:lnL>
                    <a:lnR>
                      <a:noFill/>
                    </a:lnR>
                    <a:lnT>
                      <a:noFill/>
                    </a:lnT>
                    <a:lnB>
                      <a:noFill/>
                    </a:lnB>
                  </a:tcPr>
                </a:tc>
              </a:tr>
              <a:tr h="567893">
                <a:tc>
                  <a:txBody>
                    <a:bodyPr/>
                    <a:lstStyle/>
                    <a:p>
                      <a:r>
                        <a:rPr lang="en-US" sz="1200" dirty="0">
                          <a:latin typeface="Arial, Helvetica, sans-serif"/>
                        </a:rPr>
                        <a:t>Students work alone</a:t>
                      </a:r>
                      <a:endParaRPr lang="en-US" sz="1200" dirty="0"/>
                    </a:p>
                  </a:txBody>
                  <a:tcPr marL="19169" marR="19169" marT="19169" marB="19169">
                    <a:lnL>
                      <a:noFill/>
                    </a:lnL>
                    <a:lnR>
                      <a:noFill/>
                    </a:lnR>
                    <a:lnT>
                      <a:noFill/>
                    </a:lnT>
                    <a:lnB>
                      <a:noFill/>
                    </a:lnB>
                  </a:tcPr>
                </a:tc>
                <a:tc>
                  <a:txBody>
                    <a:bodyPr/>
                    <a:lstStyle/>
                    <a:p>
                      <a:r>
                        <a:rPr lang="en-US" sz="1200">
                          <a:latin typeface="Arial, Helvetica, sans-serif"/>
                        </a:rPr>
                        <a:t>Students work in pairs, in groups, or alone depending on the purpose of the activity</a:t>
                      </a:r>
                      <a:endParaRPr lang="en-US" sz="1200"/>
                    </a:p>
                  </a:txBody>
                  <a:tcPr marL="19169" marR="19169" marT="19169" marB="19169">
                    <a:lnL>
                      <a:noFill/>
                    </a:lnL>
                    <a:lnR>
                      <a:noFill/>
                    </a:lnR>
                    <a:lnT>
                      <a:noFill/>
                    </a:lnT>
                    <a:lnB>
                      <a:noFill/>
                    </a:lnB>
                  </a:tcPr>
                </a:tc>
              </a:tr>
              <a:tr h="907215">
                <a:tc>
                  <a:txBody>
                    <a:bodyPr/>
                    <a:lstStyle/>
                    <a:p>
                      <a:r>
                        <a:rPr lang="en-US" sz="1200" dirty="0">
                          <a:latin typeface="Arial, Helvetica, sans-serif"/>
                        </a:rPr>
                        <a:t>Instructor monitors and corrects every student utterance</a:t>
                      </a:r>
                      <a:endParaRPr lang="en-US" sz="1200" dirty="0"/>
                    </a:p>
                  </a:txBody>
                  <a:tcPr marL="19169" marR="19169" marT="19169" marB="19169">
                    <a:lnL>
                      <a:noFill/>
                    </a:lnL>
                    <a:lnR>
                      <a:noFill/>
                    </a:lnR>
                    <a:lnT>
                      <a:noFill/>
                    </a:lnT>
                    <a:lnB>
                      <a:noFill/>
                    </a:lnB>
                  </a:tcPr>
                </a:tc>
                <a:tc>
                  <a:txBody>
                    <a:bodyPr/>
                    <a:lstStyle/>
                    <a:p>
                      <a:r>
                        <a:rPr lang="en-US" sz="1200">
                          <a:latin typeface="Arial, Helvetica, sans-serif"/>
                        </a:rPr>
                        <a:t>Students talk without constant instructor monitoring; instructor provides feedback/correction when questions arise</a:t>
                      </a:r>
                      <a:endParaRPr lang="en-US" sz="1200"/>
                    </a:p>
                  </a:txBody>
                  <a:tcPr marL="19169" marR="19169" marT="19169" marB="19169">
                    <a:lnL>
                      <a:noFill/>
                    </a:lnL>
                    <a:lnR>
                      <a:noFill/>
                    </a:lnR>
                    <a:lnT>
                      <a:noFill/>
                    </a:lnT>
                    <a:lnB>
                      <a:noFill/>
                    </a:lnB>
                  </a:tcPr>
                </a:tc>
              </a:tr>
              <a:tr h="567893">
                <a:tc>
                  <a:txBody>
                    <a:bodyPr/>
                    <a:lstStyle/>
                    <a:p>
                      <a:r>
                        <a:rPr lang="en-US" sz="1200">
                          <a:latin typeface="Arial, Helvetica, sans-serif"/>
                        </a:rPr>
                        <a:t>Instructor answers students’ questions about language</a:t>
                      </a:r>
                      <a:endParaRPr lang="en-US" sz="1200"/>
                    </a:p>
                  </a:txBody>
                  <a:tcPr marL="19169" marR="19169" marT="19169" marB="19169">
                    <a:lnL>
                      <a:noFill/>
                    </a:lnL>
                    <a:lnR>
                      <a:noFill/>
                    </a:lnR>
                    <a:lnT>
                      <a:noFill/>
                    </a:lnT>
                    <a:lnB>
                      <a:noFill/>
                    </a:lnB>
                  </a:tcPr>
                </a:tc>
                <a:tc>
                  <a:txBody>
                    <a:bodyPr/>
                    <a:lstStyle/>
                    <a:p>
                      <a:r>
                        <a:rPr lang="en-US" sz="1200">
                          <a:latin typeface="Arial, Helvetica, sans-serif"/>
                        </a:rPr>
                        <a:t>Students answer each other’s questions, using instructor as an information resource</a:t>
                      </a:r>
                      <a:endParaRPr lang="en-US" sz="1200"/>
                    </a:p>
                  </a:txBody>
                  <a:tcPr marL="19169" marR="19169" marT="19169" marB="19169">
                    <a:lnL>
                      <a:noFill/>
                    </a:lnL>
                    <a:lnR>
                      <a:noFill/>
                    </a:lnR>
                    <a:lnT>
                      <a:noFill/>
                    </a:lnT>
                    <a:lnB>
                      <a:noFill/>
                    </a:lnB>
                  </a:tcPr>
                </a:tc>
              </a:tr>
              <a:tr h="398232">
                <a:tc>
                  <a:txBody>
                    <a:bodyPr/>
                    <a:lstStyle/>
                    <a:p>
                      <a:r>
                        <a:rPr lang="en-US" sz="1200">
                          <a:latin typeface="Arial, Helvetica, sans-serif"/>
                        </a:rPr>
                        <a:t>Instructor chooses topics</a:t>
                      </a:r>
                      <a:endParaRPr lang="en-US" sz="1200"/>
                    </a:p>
                  </a:txBody>
                  <a:tcPr marL="19169" marR="19169" marT="19169" marB="19169">
                    <a:lnL>
                      <a:noFill/>
                    </a:lnL>
                    <a:lnR>
                      <a:noFill/>
                    </a:lnR>
                    <a:lnT>
                      <a:noFill/>
                    </a:lnT>
                    <a:lnB>
                      <a:noFill/>
                    </a:lnB>
                  </a:tcPr>
                </a:tc>
                <a:tc>
                  <a:txBody>
                    <a:bodyPr/>
                    <a:lstStyle/>
                    <a:p>
                      <a:r>
                        <a:rPr lang="en-US" sz="1200">
                          <a:latin typeface="Arial, Helvetica, sans-serif"/>
                        </a:rPr>
                        <a:t>Students have some choice of topics</a:t>
                      </a:r>
                      <a:endParaRPr lang="en-US" sz="1200"/>
                    </a:p>
                  </a:txBody>
                  <a:tcPr marL="19169" marR="19169" marT="19169" marB="19169">
                    <a:lnL>
                      <a:noFill/>
                    </a:lnL>
                    <a:lnR>
                      <a:noFill/>
                    </a:lnR>
                    <a:lnT>
                      <a:noFill/>
                    </a:lnT>
                    <a:lnB>
                      <a:noFill/>
                    </a:lnB>
                  </a:tcPr>
                </a:tc>
              </a:tr>
              <a:tr h="567893">
                <a:tc>
                  <a:txBody>
                    <a:bodyPr/>
                    <a:lstStyle/>
                    <a:p>
                      <a:r>
                        <a:rPr lang="en-US" sz="1200">
                          <a:latin typeface="Arial, Helvetica, sans-serif"/>
                        </a:rPr>
                        <a:t>Instructor evaluates student learning</a:t>
                      </a:r>
                      <a:endParaRPr lang="en-US" sz="1200"/>
                    </a:p>
                  </a:txBody>
                  <a:tcPr marL="19169" marR="19169" marT="19169" marB="19169">
                    <a:lnL>
                      <a:noFill/>
                    </a:lnL>
                    <a:lnR>
                      <a:noFill/>
                    </a:lnR>
                    <a:lnT>
                      <a:noFill/>
                    </a:lnT>
                    <a:lnB>
                      <a:noFill/>
                    </a:lnB>
                  </a:tcPr>
                </a:tc>
                <a:tc>
                  <a:txBody>
                    <a:bodyPr/>
                    <a:lstStyle/>
                    <a:p>
                      <a:r>
                        <a:rPr lang="en-US" sz="1200">
                          <a:latin typeface="Arial, Helvetica, sans-serif"/>
                        </a:rPr>
                        <a:t>Students evaluate their own learning; instructor also evaluates</a:t>
                      </a:r>
                      <a:endParaRPr lang="en-US" sz="1200"/>
                    </a:p>
                  </a:txBody>
                  <a:tcPr marL="19169" marR="19169" marT="19169" marB="19169">
                    <a:lnL>
                      <a:noFill/>
                    </a:lnL>
                    <a:lnR>
                      <a:noFill/>
                    </a:lnR>
                    <a:lnT>
                      <a:noFill/>
                    </a:lnT>
                    <a:lnB>
                      <a:noFill/>
                    </a:lnB>
                  </a:tcPr>
                </a:tc>
              </a:tr>
              <a:tr h="398232">
                <a:tc>
                  <a:txBody>
                    <a:bodyPr/>
                    <a:lstStyle/>
                    <a:p>
                      <a:r>
                        <a:rPr lang="en-US" sz="1200">
                          <a:latin typeface="Arial, Helvetica, sans-serif"/>
                        </a:rPr>
                        <a:t>Classroom is quiet</a:t>
                      </a:r>
                      <a:endParaRPr lang="en-US" sz="1200"/>
                    </a:p>
                  </a:txBody>
                  <a:tcPr marL="19169" marR="19169" marT="19169" marB="19169">
                    <a:lnL>
                      <a:noFill/>
                    </a:lnL>
                    <a:lnR>
                      <a:noFill/>
                    </a:lnR>
                    <a:lnT>
                      <a:noFill/>
                    </a:lnT>
                    <a:lnB>
                      <a:noFill/>
                    </a:lnB>
                  </a:tcPr>
                </a:tc>
                <a:tc>
                  <a:txBody>
                    <a:bodyPr/>
                    <a:lstStyle/>
                    <a:p>
                      <a:r>
                        <a:rPr lang="en-US" sz="1200" dirty="0">
                          <a:latin typeface="Arial, Helvetica, sans-serif"/>
                        </a:rPr>
                        <a:t>Classroom is often noisy and busy</a:t>
                      </a:r>
                      <a:endParaRPr lang="en-US" sz="1200" dirty="0"/>
                    </a:p>
                  </a:txBody>
                  <a:tcPr marL="19169" marR="19169" marT="19169" marB="19169">
                    <a:lnL>
                      <a:noFill/>
                    </a:lnL>
                    <a:lnR>
                      <a:noFill/>
                    </a:lnR>
                    <a:lnT>
                      <a:noFill/>
                    </a:lnT>
                    <a:lnB>
                      <a:noFill/>
                    </a:lnB>
                  </a:tcPr>
                </a:tc>
              </a:tr>
            </a:tbl>
          </a:graphicData>
        </a:graphic>
      </p:graphicFrame>
      <p:sp>
        <p:nvSpPr>
          <p:cNvPr id="4" name="Rectangle 1"/>
          <p:cNvSpPr>
            <a:spLocks noGrp="1" noChangeArrowheads="1"/>
          </p:cNvSpPr>
          <p:nvPr>
            <p:ph type="title"/>
          </p:nvPr>
        </p:nvSpPr>
        <p:spPr bwMode="auto">
          <a:xfrm>
            <a:off x="827584" y="332656"/>
            <a:ext cx="7478216" cy="73866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400" b="1" i="0" u="none" strike="noStrike" cap="none" normalizeH="0" baseline="0" dirty="0" err="1" smtClean="0">
                <a:ln>
                  <a:noFill/>
                </a:ln>
                <a:solidFill>
                  <a:srgbClr val="000000"/>
                </a:solidFill>
                <a:effectLst/>
                <a:latin typeface="Georgia" pitchFamily="18" charset="0"/>
                <a:cs typeface="Times New Roman" pitchFamily="18" charset="0"/>
              </a:rPr>
              <a:t>Teacher</a:t>
            </a:r>
            <a:r>
              <a:rPr kumimoji="0" lang="ru-RU" altLang="ru-RU" sz="2400" b="1" i="0" u="none" strike="noStrike" cap="none" normalizeH="0" baseline="0" dirty="0" smtClean="0">
                <a:ln>
                  <a:noFill/>
                </a:ln>
                <a:solidFill>
                  <a:srgbClr val="000000"/>
                </a:solidFill>
                <a:effectLst/>
                <a:latin typeface="Georgia" pitchFamily="18" charset="0"/>
                <a:cs typeface="Times New Roman" pitchFamily="18" charset="0"/>
              </a:rPr>
              <a:t> </a:t>
            </a:r>
            <a:r>
              <a:rPr kumimoji="0" lang="ru-RU" altLang="ru-RU" sz="2400" b="1" i="0" u="none" strike="noStrike" cap="none" normalizeH="0" baseline="0" dirty="0" err="1" smtClean="0">
                <a:ln>
                  <a:noFill/>
                </a:ln>
                <a:solidFill>
                  <a:srgbClr val="000000"/>
                </a:solidFill>
                <a:effectLst/>
                <a:latin typeface="Georgia" pitchFamily="18" charset="0"/>
                <a:cs typeface="Times New Roman" pitchFamily="18" charset="0"/>
              </a:rPr>
              <a:t>vs</a:t>
            </a:r>
            <a:r>
              <a:rPr kumimoji="0" lang="ru-RU" altLang="ru-RU" sz="2400" b="1" i="0" u="none" strike="noStrike" cap="none" normalizeH="0" baseline="0" dirty="0" smtClean="0">
                <a:ln>
                  <a:noFill/>
                </a:ln>
                <a:solidFill>
                  <a:srgbClr val="000000"/>
                </a:solidFill>
                <a:effectLst/>
                <a:latin typeface="Georgia" pitchFamily="18" charset="0"/>
                <a:cs typeface="Times New Roman" pitchFamily="18" charset="0"/>
              </a:rPr>
              <a:t>. </a:t>
            </a:r>
            <a:r>
              <a:rPr kumimoji="0" lang="ru-RU" altLang="ru-RU" sz="2400" b="1" i="0" u="none" strike="noStrike" cap="none" normalizeH="0" baseline="0" dirty="0" err="1" smtClean="0">
                <a:ln>
                  <a:noFill/>
                </a:ln>
                <a:solidFill>
                  <a:srgbClr val="000000"/>
                </a:solidFill>
                <a:effectLst/>
                <a:latin typeface="Georgia" pitchFamily="18" charset="0"/>
                <a:cs typeface="Times New Roman" pitchFamily="18" charset="0"/>
              </a:rPr>
              <a:t>Learner-Centered</a:t>
            </a:r>
            <a:r>
              <a:rPr kumimoji="0" lang="ru-RU" altLang="ru-RU" sz="2400" b="1" i="0" u="none" strike="noStrike" cap="none" normalizeH="0" baseline="0" dirty="0" smtClean="0">
                <a:ln>
                  <a:noFill/>
                </a:ln>
                <a:solidFill>
                  <a:srgbClr val="000000"/>
                </a:solidFill>
                <a:effectLst/>
                <a:latin typeface="Georgia" pitchFamily="18" charset="0"/>
                <a:cs typeface="Times New Roman" pitchFamily="18" charset="0"/>
              </a:rPr>
              <a:t> </a:t>
            </a:r>
            <a:r>
              <a:rPr kumimoji="0" lang="ru-RU" altLang="ru-RU" sz="2400" b="1" i="0" u="none" strike="noStrike" cap="none" normalizeH="0" baseline="0" dirty="0" err="1" smtClean="0">
                <a:ln>
                  <a:noFill/>
                </a:ln>
                <a:solidFill>
                  <a:srgbClr val="000000"/>
                </a:solidFill>
                <a:effectLst/>
                <a:latin typeface="Georgia" pitchFamily="18" charset="0"/>
                <a:cs typeface="Times New Roman" pitchFamily="18" charset="0"/>
              </a:rPr>
              <a:t>Instruction</a:t>
            </a:r>
            <a:endParaRPr kumimoji="0" lang="ru-RU" altLang="ru-RU" sz="2400" b="1"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5779563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1" y="476672"/>
            <a:ext cx="7334200" cy="5760640"/>
          </a:xfrm>
        </p:spPr>
        <p:txBody>
          <a:bodyPr/>
          <a:lstStyle/>
          <a:p>
            <a:pPr marL="0" indent="0" algn="ctr">
              <a:buNone/>
            </a:pPr>
            <a:r>
              <a:rPr lang="en-US" sz="9600" dirty="0" smtClean="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Thank you for </a:t>
            </a:r>
            <a:br>
              <a:rPr lang="en-US" sz="9600" dirty="0" smtClean="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9600" dirty="0" smtClean="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attention</a:t>
            </a:r>
            <a:endParaRPr lang="ru-RU" sz="9600" dirty="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028176175"/>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793289" y="1052736"/>
            <a:ext cx="6512511" cy="4462432"/>
          </a:xfrm>
        </p:spPr>
        <p:txBody>
          <a:bodyPr/>
          <a:lstStyle/>
          <a:p>
            <a:pPr marL="0" indent="0">
              <a:lnSpc>
                <a:spcPct val="150000"/>
              </a:lnSpc>
              <a:buNone/>
            </a:pPr>
            <a:r>
              <a:rPr lang="en-US" sz="2000" b="0" i="1" dirty="0">
                <a:solidFill>
                  <a:schemeClr val="bg2">
                    <a:lumMod val="50000"/>
                  </a:schemeClr>
                </a:solidFill>
                <a:effectLst/>
                <a:latin typeface="Arial"/>
              </a:rPr>
              <a:t>‘Placing learners at the heart of</a:t>
            </a:r>
            <a:r>
              <a:rPr lang="en-US" sz="2000" b="0" dirty="0">
                <a:solidFill>
                  <a:schemeClr val="bg2">
                    <a:lumMod val="50000"/>
                  </a:schemeClr>
                </a:solidFill>
                <a:effectLst/>
                <a:latin typeface="Arial"/>
              </a:rPr>
              <a:t> </a:t>
            </a:r>
            <a:r>
              <a:rPr lang="en-US" sz="2000" b="0" i="1" dirty="0">
                <a:solidFill>
                  <a:schemeClr val="bg2">
                    <a:lumMod val="50000"/>
                  </a:schemeClr>
                </a:solidFill>
                <a:effectLst/>
                <a:latin typeface="Arial"/>
              </a:rPr>
              <a:t>the learning process and meeting their needs, is taken to a progressive step</a:t>
            </a:r>
            <a:r>
              <a:rPr lang="en-US" sz="2000" b="0" dirty="0">
                <a:solidFill>
                  <a:schemeClr val="bg2">
                    <a:lumMod val="50000"/>
                  </a:schemeClr>
                </a:solidFill>
                <a:effectLst/>
                <a:latin typeface="Arial"/>
              </a:rPr>
              <a:t> </a:t>
            </a:r>
            <a:r>
              <a:rPr lang="en-US" sz="2000" b="0" i="1" dirty="0">
                <a:solidFill>
                  <a:schemeClr val="bg2">
                    <a:lumMod val="50000"/>
                  </a:schemeClr>
                </a:solidFill>
                <a:effectLst/>
                <a:latin typeface="Arial"/>
              </a:rPr>
              <a:t>in which </a:t>
            </a:r>
            <a:r>
              <a:rPr lang="en-US" sz="2000" b="0" i="1" dirty="0" smtClean="0">
                <a:solidFill>
                  <a:schemeClr val="bg2">
                    <a:lumMod val="50000"/>
                  </a:schemeClr>
                </a:solidFill>
                <a:effectLst/>
                <a:latin typeface="Arial"/>
              </a:rPr>
              <a:t>learner-centered </a:t>
            </a:r>
            <a:r>
              <a:rPr lang="en-US" sz="2000" b="0" i="1" dirty="0">
                <a:solidFill>
                  <a:schemeClr val="bg2">
                    <a:lumMod val="50000"/>
                  </a:schemeClr>
                </a:solidFill>
                <a:effectLst/>
                <a:latin typeface="Arial"/>
              </a:rPr>
              <a:t>approaches mean that persons are able to learn</a:t>
            </a:r>
            <a:r>
              <a:rPr lang="en-US" sz="2000" b="0" dirty="0">
                <a:solidFill>
                  <a:schemeClr val="bg2">
                    <a:lumMod val="50000"/>
                  </a:schemeClr>
                </a:solidFill>
                <a:effectLst/>
                <a:latin typeface="Arial"/>
              </a:rPr>
              <a:t> </a:t>
            </a:r>
            <a:r>
              <a:rPr lang="en-US" sz="2000" b="0" i="1" dirty="0">
                <a:solidFill>
                  <a:schemeClr val="bg2">
                    <a:lumMod val="50000"/>
                  </a:schemeClr>
                </a:solidFill>
                <a:effectLst/>
                <a:latin typeface="Arial"/>
              </a:rPr>
              <a:t>what is relevant for them in ways that are appropriate. Waste in human and</a:t>
            </a:r>
            <a:r>
              <a:rPr lang="en-US" sz="2000" b="0" dirty="0">
                <a:solidFill>
                  <a:schemeClr val="bg2">
                    <a:lumMod val="50000"/>
                  </a:schemeClr>
                </a:solidFill>
                <a:effectLst/>
                <a:latin typeface="Arial"/>
              </a:rPr>
              <a:t> </a:t>
            </a:r>
            <a:r>
              <a:rPr lang="en-US" sz="2000" b="0" i="1" dirty="0">
                <a:solidFill>
                  <a:schemeClr val="bg2">
                    <a:lumMod val="50000"/>
                  </a:schemeClr>
                </a:solidFill>
                <a:effectLst/>
                <a:latin typeface="Arial"/>
              </a:rPr>
              <a:t>educational resources is reduced as it suggested learners no longer have to</a:t>
            </a:r>
            <a:r>
              <a:rPr lang="en-US" sz="2000" b="0" dirty="0">
                <a:solidFill>
                  <a:schemeClr val="bg2">
                    <a:lumMod val="50000"/>
                  </a:schemeClr>
                </a:solidFill>
                <a:effectLst/>
                <a:latin typeface="Arial"/>
              </a:rPr>
              <a:t> </a:t>
            </a:r>
            <a:r>
              <a:rPr lang="en-US" sz="2000" b="0" i="1" dirty="0">
                <a:solidFill>
                  <a:schemeClr val="bg2">
                    <a:lumMod val="50000"/>
                  </a:schemeClr>
                </a:solidFill>
                <a:effectLst/>
                <a:latin typeface="Arial"/>
              </a:rPr>
              <a:t>learn what they already know or can do, nor what they are uninterested in’</a:t>
            </a:r>
            <a:r>
              <a:rPr lang="en-US" sz="2000" b="0" dirty="0">
                <a:solidFill>
                  <a:schemeClr val="bg2">
                    <a:lumMod val="50000"/>
                  </a:schemeClr>
                </a:solidFill>
                <a:effectLst/>
                <a:latin typeface="Arial"/>
              </a:rPr>
              <a:t>. </a:t>
            </a:r>
            <a:r>
              <a:rPr lang="en-US" sz="2000" b="0" dirty="0">
                <a:solidFill>
                  <a:srgbClr val="00B050"/>
                </a:solidFill>
                <a:effectLst/>
                <a:latin typeface="Arial"/>
              </a:rPr>
              <a:t>(</a:t>
            </a:r>
            <a:r>
              <a:rPr lang="en-US" sz="2000" b="0" dirty="0" smtClean="0">
                <a:solidFill>
                  <a:srgbClr val="00B050"/>
                </a:solidFill>
                <a:effectLst/>
                <a:latin typeface="Arial"/>
                <a:hlinkClick r:id="rId2"/>
              </a:rPr>
              <a:t>Edwards</a:t>
            </a:r>
            <a:r>
              <a:rPr lang="en-US" sz="2000" b="0" dirty="0">
                <a:solidFill>
                  <a:srgbClr val="00B050"/>
                </a:solidFill>
                <a:effectLst/>
                <a:latin typeface="Arial"/>
              </a:rPr>
              <a:t>  </a:t>
            </a:r>
            <a:r>
              <a:rPr lang="en-US" sz="2000" b="0" dirty="0" smtClean="0">
                <a:solidFill>
                  <a:srgbClr val="00B050"/>
                </a:solidFill>
                <a:effectLst/>
                <a:latin typeface="Arial"/>
              </a:rPr>
              <a:t>R).</a:t>
            </a:r>
            <a:endParaRPr lang="ru-RU" sz="2000" dirty="0">
              <a:solidFill>
                <a:srgbClr val="00B050"/>
              </a:solidFill>
            </a:endParaRPr>
          </a:p>
        </p:txBody>
      </p:sp>
    </p:spTree>
    <p:extLst>
      <p:ext uri="{BB962C8B-B14F-4D97-AF65-F5344CB8AC3E}">
        <p14:creationId xmlns:p14="http://schemas.microsoft.com/office/powerpoint/2010/main" xmlns="" val="40147292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35696" y="4509120"/>
            <a:ext cx="6512511" cy="1143000"/>
          </a:xfrm>
        </p:spPr>
        <p:txBody>
          <a:bodyPr/>
          <a:lstStyle/>
          <a:p>
            <a:endParaRPr lang="ru-RU"/>
          </a:p>
        </p:txBody>
      </p:sp>
      <p:graphicFrame>
        <p:nvGraphicFramePr>
          <p:cNvPr id="4" name="Объект 3"/>
          <p:cNvGraphicFramePr>
            <a:graphicFrameLocks noGrp="1"/>
          </p:cNvGraphicFramePr>
          <p:nvPr>
            <p:ph sz="quarter" idx="13"/>
            <p:extLst>
              <p:ext uri="{D42A27DB-BD31-4B8C-83A1-F6EECF244321}">
                <p14:modId xmlns:p14="http://schemas.microsoft.com/office/powerpoint/2010/main" xmlns="" val="2755596357"/>
              </p:ext>
            </p:extLst>
          </p:nvPr>
        </p:nvGraphicFramePr>
        <p:xfrm>
          <a:off x="611560" y="836712"/>
          <a:ext cx="7704856" cy="4608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2074846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331641" y="908720"/>
            <a:ext cx="6974160" cy="4606448"/>
          </a:xfrm>
        </p:spPr>
        <p:txBody>
          <a:bodyPr/>
          <a:lstStyle/>
          <a:p>
            <a:pPr marL="0" indent="0" algn="ctr">
              <a:buNone/>
            </a:pPr>
            <a:r>
              <a:rPr lang="en-US" sz="8000" i="1" dirty="0">
                <a:solidFill>
                  <a:schemeClr val="bg2">
                    <a:lumMod val="50000"/>
                  </a:schemeClr>
                </a:solidFill>
                <a:effectLst/>
              </a:rPr>
              <a:t>what</a:t>
            </a:r>
            <a:r>
              <a:rPr lang="en-US" sz="8000" dirty="0">
                <a:solidFill>
                  <a:schemeClr val="bg2">
                    <a:lumMod val="50000"/>
                  </a:schemeClr>
                </a:solidFill>
                <a:effectLst/>
              </a:rPr>
              <a:t> </a:t>
            </a:r>
            <a:r>
              <a:rPr lang="en-US" sz="8000" i="1" dirty="0">
                <a:solidFill>
                  <a:schemeClr val="bg2">
                    <a:lumMod val="50000"/>
                  </a:schemeClr>
                </a:solidFill>
                <a:effectLst/>
              </a:rPr>
              <a:t> </a:t>
            </a:r>
            <a:r>
              <a:rPr lang="en-US" sz="8000" i="1" dirty="0" smtClean="0">
                <a:solidFill>
                  <a:schemeClr val="bg2">
                    <a:lumMod val="50000"/>
                  </a:schemeClr>
                </a:solidFill>
                <a:effectLst/>
              </a:rPr>
              <a:t/>
            </a:r>
            <a:br>
              <a:rPr lang="en-US" sz="8000" i="1" dirty="0" smtClean="0">
                <a:solidFill>
                  <a:schemeClr val="bg2">
                    <a:lumMod val="50000"/>
                  </a:schemeClr>
                </a:solidFill>
                <a:effectLst/>
              </a:rPr>
            </a:br>
            <a:r>
              <a:rPr lang="en-US" sz="8000" i="1" dirty="0" smtClean="0">
                <a:solidFill>
                  <a:schemeClr val="bg2">
                    <a:lumMod val="50000"/>
                  </a:schemeClr>
                </a:solidFill>
                <a:effectLst/>
              </a:rPr>
              <a:t>   how</a:t>
            </a:r>
            <a:r>
              <a:rPr lang="en-US" sz="8000" dirty="0">
                <a:solidFill>
                  <a:schemeClr val="bg2">
                    <a:lumMod val="50000"/>
                  </a:schemeClr>
                </a:solidFill>
                <a:effectLst/>
              </a:rPr>
              <a:t> </a:t>
            </a:r>
            <a:r>
              <a:rPr lang="en-US" sz="8000" i="1" dirty="0">
                <a:solidFill>
                  <a:schemeClr val="bg2">
                    <a:lumMod val="50000"/>
                  </a:schemeClr>
                </a:solidFill>
                <a:effectLst/>
              </a:rPr>
              <a:t> </a:t>
            </a:r>
            <a:r>
              <a:rPr lang="en-US" sz="8000" i="1" dirty="0" smtClean="0">
                <a:solidFill>
                  <a:schemeClr val="bg2">
                    <a:lumMod val="50000"/>
                  </a:schemeClr>
                </a:solidFill>
                <a:effectLst/>
              </a:rPr>
              <a:t/>
            </a:r>
            <a:br>
              <a:rPr lang="en-US" sz="8000" i="1" dirty="0" smtClean="0">
                <a:solidFill>
                  <a:schemeClr val="bg2">
                    <a:lumMod val="50000"/>
                  </a:schemeClr>
                </a:solidFill>
                <a:effectLst/>
              </a:rPr>
            </a:br>
            <a:r>
              <a:rPr lang="en-US" sz="8000" i="1" dirty="0" smtClean="0">
                <a:solidFill>
                  <a:schemeClr val="bg2">
                    <a:lumMod val="50000"/>
                  </a:schemeClr>
                </a:solidFill>
                <a:effectLst/>
              </a:rPr>
              <a:t>     why</a:t>
            </a:r>
            <a:endParaRPr lang="ru-RU" sz="8000" dirty="0">
              <a:solidFill>
                <a:schemeClr val="bg2">
                  <a:lumMod val="50000"/>
                </a:schemeClr>
              </a:solidFill>
            </a:endParaRPr>
          </a:p>
        </p:txBody>
      </p:sp>
    </p:spTree>
    <p:extLst>
      <p:ext uri="{BB962C8B-B14F-4D97-AF65-F5344CB8AC3E}">
        <p14:creationId xmlns:p14="http://schemas.microsoft.com/office/powerpoint/2010/main" xmlns="" val="22946123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026" name="Picture 2"/>
          <p:cNvPicPr>
            <a:picLocks noGrp="1" noChangeAspect="1" noChangeArrowheads="1"/>
          </p:cNvPicPr>
          <p:nvPr>
            <p:ph sz="quarter" idx="13"/>
          </p:nvPr>
        </p:nvPicPr>
        <p:blipFill>
          <a:blip r:embed="rId2">
            <a:extLst>
              <a:ext uri="{28A0092B-C50C-407E-A947-70E740481C1C}">
                <a14:useLocalDpi xmlns:a14="http://schemas.microsoft.com/office/drawing/2010/main" xmlns="" val="0"/>
              </a:ext>
            </a:extLst>
          </a:blip>
          <a:srcRect/>
          <a:stretch>
            <a:fillRect/>
          </a:stretch>
        </p:blipFill>
        <p:spPr bwMode="auto">
          <a:xfrm>
            <a:off x="1290157" y="476672"/>
            <a:ext cx="6523507" cy="547260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8704986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1259632" y="1052736"/>
            <a:ext cx="6512511" cy="4536504"/>
          </a:xfrm>
        </p:spPr>
        <p:txBody>
          <a:bodyPr/>
          <a:lstStyle/>
          <a:p>
            <a:endParaRPr lang="ru-RU" dirty="0"/>
          </a:p>
        </p:txBody>
      </p:sp>
      <p:graphicFrame>
        <p:nvGraphicFramePr>
          <p:cNvPr id="5" name="Таблица 4"/>
          <p:cNvGraphicFramePr>
            <a:graphicFrameLocks noGrp="1"/>
          </p:cNvGraphicFramePr>
          <p:nvPr>
            <p:extLst>
              <p:ext uri="{D42A27DB-BD31-4B8C-83A1-F6EECF244321}">
                <p14:modId xmlns:p14="http://schemas.microsoft.com/office/powerpoint/2010/main" xmlns="" val="1594356361"/>
              </p:ext>
            </p:extLst>
          </p:nvPr>
        </p:nvGraphicFramePr>
        <p:xfrm>
          <a:off x="1331640" y="908720"/>
          <a:ext cx="6400800" cy="4533933"/>
        </p:xfrm>
        <a:graphic>
          <a:graphicData uri="http://schemas.openxmlformats.org/drawingml/2006/table">
            <a:tbl>
              <a:tblPr/>
              <a:tblGrid>
                <a:gridCol w="3200400"/>
                <a:gridCol w="3200400"/>
              </a:tblGrid>
              <a:tr h="850209">
                <a:tc>
                  <a:txBody>
                    <a:bodyPr/>
                    <a:lstStyle/>
                    <a:p>
                      <a:pPr algn="ctr"/>
                      <a:r>
                        <a:rPr lang="en-US" b="1" dirty="0" smtClean="0">
                          <a:solidFill>
                            <a:schemeClr val="bg2">
                              <a:lumMod val="50000"/>
                            </a:schemeClr>
                          </a:solidFill>
                          <a:effectLst/>
                        </a:rPr>
                        <a:t>Teacher-centered Learning</a:t>
                      </a:r>
                      <a:endParaRPr lang="en-US" b="1" dirty="0">
                        <a:solidFill>
                          <a:schemeClr val="bg2">
                            <a:lumMod val="50000"/>
                          </a:schemeClr>
                        </a:solidFill>
                        <a:effectLst/>
                      </a:endParaRPr>
                    </a:p>
                  </a:txBody>
                  <a:tcPr marL="28575" marR="28575" marT="28575" marB="28575"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EEEEEE"/>
                    </a:solidFill>
                  </a:tcPr>
                </a:tc>
                <a:tc>
                  <a:txBody>
                    <a:bodyPr/>
                    <a:lstStyle/>
                    <a:p>
                      <a:pPr algn="ctr"/>
                      <a:r>
                        <a:rPr lang="en-US" b="1" dirty="0" smtClean="0">
                          <a:solidFill>
                            <a:schemeClr val="bg2">
                              <a:lumMod val="50000"/>
                            </a:schemeClr>
                          </a:solidFill>
                          <a:effectLst/>
                        </a:rPr>
                        <a:t>Student-centered </a:t>
                      </a:r>
                      <a:r>
                        <a:rPr lang="en-US" b="1" dirty="0">
                          <a:solidFill>
                            <a:schemeClr val="bg2">
                              <a:lumMod val="50000"/>
                            </a:schemeClr>
                          </a:solidFill>
                          <a:effectLst/>
                        </a:rPr>
                        <a:t>Learning</a:t>
                      </a:r>
                    </a:p>
                  </a:txBody>
                  <a:tcPr marL="28575" marR="28575" marT="28575" marB="28575"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EEEEEE"/>
                    </a:solidFill>
                  </a:tcPr>
                </a:tc>
              </a:tr>
              <a:tr h="1022000">
                <a:tc>
                  <a:txBody>
                    <a:bodyPr/>
                    <a:lstStyle/>
                    <a:p>
                      <a:pPr algn="ctr"/>
                      <a:r>
                        <a:rPr lang="en-US" dirty="0">
                          <a:solidFill>
                            <a:schemeClr val="bg2">
                              <a:lumMod val="50000"/>
                            </a:schemeClr>
                          </a:solidFill>
                        </a:rPr>
                        <a:t>Low level of student choice</a:t>
                      </a:r>
                    </a:p>
                  </a:txBody>
                  <a:tcPr marL="28575" marR="28575" marT="28575" marB="28575"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tcPr>
                </a:tc>
                <a:tc>
                  <a:txBody>
                    <a:bodyPr/>
                    <a:lstStyle/>
                    <a:p>
                      <a:pPr algn="ctr"/>
                      <a:r>
                        <a:rPr lang="en-US" dirty="0">
                          <a:solidFill>
                            <a:schemeClr val="bg2">
                              <a:lumMod val="50000"/>
                            </a:schemeClr>
                          </a:solidFill>
                        </a:rPr>
                        <a:t>High level of student choice</a:t>
                      </a:r>
                    </a:p>
                  </a:txBody>
                  <a:tcPr marL="28575" marR="28575" marT="28575" marB="28575"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tcPr>
                </a:tc>
              </a:tr>
              <a:tr h="1107895">
                <a:tc>
                  <a:txBody>
                    <a:bodyPr/>
                    <a:lstStyle/>
                    <a:p>
                      <a:pPr algn="ctr"/>
                      <a:r>
                        <a:rPr lang="en-US" dirty="0">
                          <a:solidFill>
                            <a:schemeClr val="bg2">
                              <a:lumMod val="50000"/>
                            </a:schemeClr>
                          </a:solidFill>
                        </a:rPr>
                        <a:t>Student passive</a:t>
                      </a:r>
                    </a:p>
                  </a:txBody>
                  <a:tcPr marL="28575" marR="28575" marT="28575" marB="28575"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tcPr>
                </a:tc>
                <a:tc>
                  <a:txBody>
                    <a:bodyPr/>
                    <a:lstStyle/>
                    <a:p>
                      <a:pPr algn="ctr"/>
                      <a:r>
                        <a:rPr lang="en-US" dirty="0">
                          <a:solidFill>
                            <a:schemeClr val="bg2">
                              <a:lumMod val="50000"/>
                            </a:schemeClr>
                          </a:solidFill>
                        </a:rPr>
                        <a:t>Student active</a:t>
                      </a:r>
                    </a:p>
                  </a:txBody>
                  <a:tcPr marL="28575" marR="28575" marT="28575" marB="28575"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tcPr>
                </a:tc>
              </a:tr>
              <a:tr h="1553829">
                <a:tc>
                  <a:txBody>
                    <a:bodyPr/>
                    <a:lstStyle/>
                    <a:p>
                      <a:pPr algn="ctr"/>
                      <a:r>
                        <a:rPr lang="en-US" dirty="0">
                          <a:solidFill>
                            <a:schemeClr val="bg2">
                              <a:lumMod val="50000"/>
                            </a:schemeClr>
                          </a:solidFill>
                        </a:rPr>
                        <a:t>Power is primarily with teacher</a:t>
                      </a:r>
                    </a:p>
                  </a:txBody>
                  <a:tcPr marL="28575" marR="28575" marT="28575" marB="28575"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tcPr>
                </a:tc>
                <a:tc>
                  <a:txBody>
                    <a:bodyPr/>
                    <a:lstStyle/>
                    <a:p>
                      <a:pPr algn="ctr"/>
                      <a:r>
                        <a:rPr lang="en-US" dirty="0" smtClean="0">
                          <a:solidFill>
                            <a:schemeClr val="bg2">
                              <a:lumMod val="50000"/>
                            </a:schemeClr>
                          </a:solidFill>
                        </a:rPr>
                        <a:t>Power primarily with the student</a:t>
                      </a:r>
                      <a:endParaRPr lang="en-US" dirty="0">
                        <a:solidFill>
                          <a:schemeClr val="bg2">
                            <a:lumMod val="50000"/>
                          </a:schemeClr>
                        </a:solidFill>
                      </a:endParaRPr>
                    </a:p>
                  </a:txBody>
                  <a:tcPr marL="28575" marR="28575" marT="28575" marB="28575"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691159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xmlns="" val="3416939567"/>
              </p:ext>
            </p:extLst>
          </p:nvPr>
        </p:nvGraphicFramePr>
        <p:xfrm>
          <a:off x="467544" y="476672"/>
          <a:ext cx="7992888" cy="5824410"/>
        </p:xfrm>
        <a:graphic>
          <a:graphicData uri="http://schemas.openxmlformats.org/drawingml/2006/table">
            <a:tbl>
              <a:tblPr/>
              <a:tblGrid>
                <a:gridCol w="3915708"/>
                <a:gridCol w="4077180"/>
              </a:tblGrid>
              <a:tr h="267108">
                <a:tc gridSpan="2">
                  <a:txBody>
                    <a:bodyPr/>
                    <a:lstStyle/>
                    <a:p>
                      <a:pPr algn="ctr"/>
                      <a:r>
                        <a:rPr lang="en-US" sz="2800" b="1" dirty="0" smtClean="0">
                          <a:solidFill>
                            <a:schemeClr val="tx2">
                              <a:lumMod val="40000"/>
                              <a:lumOff val="60000"/>
                            </a:schemeClr>
                          </a:solidFill>
                        </a:rPr>
                        <a:t>Examples of SCL methods</a:t>
                      </a:r>
                      <a:endParaRPr lang="ru-RU" sz="2800" b="1" dirty="0">
                        <a:solidFill>
                          <a:schemeClr val="tx2">
                            <a:lumMod val="40000"/>
                            <a:lumOff val="60000"/>
                          </a:schemeClr>
                        </a:solidFill>
                      </a:endParaRPr>
                    </a:p>
                  </a:txBody>
                  <a:tcPr marL="42968" marR="42968" marT="21484" marB="21484">
                    <a:lnB w="47625" cap="flat" cmpd="sng" algn="ctr">
                      <a:solidFill>
                        <a:srgbClr val="666666"/>
                      </a:solidFill>
                      <a:prstDash val="solid"/>
                      <a:round/>
                      <a:headEnd type="none" w="med" len="med"/>
                      <a:tailEnd type="none" w="med" len="med"/>
                    </a:lnB>
                  </a:tcPr>
                </a:tc>
                <a:tc hMerge="1">
                  <a:txBody>
                    <a:bodyPr/>
                    <a:lstStyle/>
                    <a:p>
                      <a:endParaRPr lang="ru-RU" sz="1600" dirty="0"/>
                    </a:p>
                  </a:txBody>
                  <a:tcPr marL="42968" marR="42968" marT="21484" marB="21484">
                    <a:lnB w="47625" cap="flat" cmpd="sng" algn="ctr">
                      <a:solidFill>
                        <a:srgbClr val="666666"/>
                      </a:solidFill>
                      <a:prstDash val="solid"/>
                      <a:round/>
                      <a:headEnd type="none" w="med" len="med"/>
                      <a:tailEnd type="none" w="med" len="med"/>
                    </a:lnB>
                  </a:tcPr>
                </a:tc>
              </a:tr>
              <a:tr h="442398">
                <a:tc>
                  <a:txBody>
                    <a:bodyPr/>
                    <a:lstStyle/>
                    <a:p>
                      <a:r>
                        <a:rPr lang="en-US" sz="1600" b="1" dirty="0">
                          <a:effectLst/>
                        </a:rPr>
                        <a:t>Outside of the lecture format</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EEEEEE"/>
                    </a:solidFill>
                  </a:tcPr>
                </a:tc>
                <a:tc>
                  <a:txBody>
                    <a:bodyPr/>
                    <a:lstStyle/>
                    <a:p>
                      <a:r>
                        <a:rPr lang="en-US" sz="1600" b="1">
                          <a:effectLst/>
                        </a:rPr>
                        <a:t>In the Lecture</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EEEEEE"/>
                    </a:solidFill>
                  </a:tcPr>
                </a:tc>
              </a:tr>
              <a:tr h="442398">
                <a:tc>
                  <a:txBody>
                    <a:bodyPr/>
                    <a:lstStyle/>
                    <a:p>
                      <a:r>
                        <a:rPr lang="en-US" sz="1600"/>
                        <a:t>Independent projects</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c>
                  <a:txBody>
                    <a:bodyPr/>
                    <a:lstStyle/>
                    <a:p>
                      <a:r>
                        <a:rPr lang="en-US" sz="1600"/>
                        <a:t>Buzz groups (short discussion in twos)</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r>
              <a:tr h="642730">
                <a:tc>
                  <a:txBody>
                    <a:bodyPr/>
                    <a:lstStyle/>
                    <a:p>
                      <a:r>
                        <a:rPr lang="en-US" sz="1600"/>
                        <a:t>Group discussion</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c>
                  <a:txBody>
                    <a:bodyPr/>
                    <a:lstStyle/>
                    <a:p>
                      <a:r>
                        <a:rPr lang="en-US" sz="1600" dirty="0"/>
                        <a:t>Pyramids/snowballing (Buzz groups continuing the discussion into larger groups)</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r>
              <a:tr h="642730">
                <a:tc>
                  <a:txBody>
                    <a:bodyPr/>
                    <a:lstStyle/>
                    <a:p>
                      <a:r>
                        <a:rPr lang="en-US" sz="1600"/>
                        <a:t>Peer mentoring of other students</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c>
                  <a:txBody>
                    <a:bodyPr/>
                    <a:lstStyle/>
                    <a:p>
                      <a:r>
                        <a:rPr lang="en-US" sz="1600"/>
                        <a:t>Cross-overs (mixing students into groups by letter/number allocations)</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r>
              <a:tr h="442398">
                <a:tc>
                  <a:txBody>
                    <a:bodyPr/>
                    <a:lstStyle/>
                    <a:p>
                      <a:r>
                        <a:rPr lang="en-US" sz="1600"/>
                        <a:t>Debates</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c>
                  <a:txBody>
                    <a:bodyPr/>
                    <a:lstStyle/>
                    <a:p>
                      <a:r>
                        <a:rPr lang="en-US" sz="1600"/>
                        <a:t>Rounds (giving turns to individual students to talk)</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r>
              <a:tr h="242067">
                <a:tc>
                  <a:txBody>
                    <a:bodyPr/>
                    <a:lstStyle/>
                    <a:p>
                      <a:r>
                        <a:rPr lang="en-US" sz="1600"/>
                        <a:t>Field-trips</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c>
                  <a:txBody>
                    <a:bodyPr/>
                    <a:lstStyle/>
                    <a:p>
                      <a:r>
                        <a:rPr lang="en-US" sz="1600"/>
                        <a:t>Quizes</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r>
              <a:tr h="442398">
                <a:tc>
                  <a:txBody>
                    <a:bodyPr/>
                    <a:lstStyle/>
                    <a:p>
                      <a:r>
                        <a:rPr lang="en-US" sz="1600"/>
                        <a:t>Practicals</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c>
                  <a:txBody>
                    <a:bodyPr/>
                    <a:lstStyle/>
                    <a:p>
                      <a:r>
                        <a:rPr lang="en-US" sz="1600"/>
                        <a:t>Writing reflections on learning (3/4 minutes)</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r>
              <a:tr h="442398">
                <a:tc>
                  <a:txBody>
                    <a:bodyPr/>
                    <a:lstStyle/>
                    <a:p>
                      <a:r>
                        <a:rPr lang="en-US" sz="1600"/>
                        <a:t>Reflective diaries, learning journals</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c>
                  <a:txBody>
                    <a:bodyPr/>
                    <a:lstStyle/>
                    <a:p>
                      <a:r>
                        <a:rPr lang="en-US" sz="1600"/>
                        <a:t>Student class presentations</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r>
              <a:tr h="242067">
                <a:tc>
                  <a:txBody>
                    <a:bodyPr/>
                    <a:lstStyle/>
                    <a:p>
                      <a:r>
                        <a:rPr lang="en-US" sz="1600"/>
                        <a:t>Computer assisted learning</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c>
                  <a:txBody>
                    <a:bodyPr/>
                    <a:lstStyle/>
                    <a:p>
                      <a:r>
                        <a:rPr lang="en-US" sz="1600"/>
                        <a:t>Role play</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r>
              <a:tr h="442398">
                <a:tc>
                  <a:txBody>
                    <a:bodyPr/>
                    <a:lstStyle/>
                    <a:p>
                      <a:r>
                        <a:rPr lang="en-US" sz="1600"/>
                        <a:t>Choice in subjects for study/projects</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c>
                  <a:txBody>
                    <a:bodyPr/>
                    <a:lstStyle/>
                    <a:p>
                      <a:r>
                        <a:rPr lang="en-US" sz="1600"/>
                        <a:t>Poster presentations</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r>
              <a:tr h="442398">
                <a:tc>
                  <a:txBody>
                    <a:bodyPr/>
                    <a:lstStyle/>
                    <a:p>
                      <a:r>
                        <a:rPr lang="en-US" sz="1600"/>
                        <a:t>Writing newspaper article</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c>
                  <a:txBody>
                    <a:bodyPr/>
                    <a:lstStyle/>
                    <a:p>
                      <a:r>
                        <a:rPr lang="en-US" sz="1600"/>
                        <a:t>Students producing mind maps in class</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r>
              <a:tr h="267108">
                <a:tc>
                  <a:txBody>
                    <a:bodyPr/>
                    <a:lstStyle/>
                    <a:p>
                      <a:r>
                        <a:rPr lang="en-US" sz="1600"/>
                        <a:t>Portfolio development</a:t>
                      </a:r>
                    </a:p>
                  </a:txBody>
                  <a:tcPr marL="13428" marR="13428" marT="13428" marB="13428"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c>
                  <a:txBody>
                    <a:bodyPr/>
                    <a:lstStyle/>
                    <a:p>
                      <a:endParaRPr lang="ru-RU" sz="1600" dirty="0"/>
                    </a:p>
                  </a:txBody>
                  <a:tcPr marL="42968" marR="42968" marT="21484" marB="21484">
                    <a:lnL w="9525" cap="flat" cmpd="sng" algn="ctr">
                      <a:solidFill>
                        <a:srgbClr val="666666"/>
                      </a:solidFill>
                      <a:prstDash val="solid"/>
                      <a:round/>
                      <a:headEnd type="none" w="med" len="med"/>
                      <a:tailEnd type="none" w="med" len="med"/>
                    </a:lnL>
                    <a:lnT w="47625" cap="flat" cmpd="sng" algn="ctr">
                      <a:solidFill>
                        <a:srgbClr val="666666"/>
                      </a:solidFill>
                      <a:prstDash val="solid"/>
                      <a:round/>
                      <a:headEnd type="none" w="med" len="med"/>
                      <a:tailEnd type="none" w="med" len="med"/>
                    </a:lnT>
                  </a:tcPr>
                </a:tc>
              </a:tr>
            </a:tbl>
          </a:graphicData>
        </a:graphic>
      </p:graphicFrame>
      <p:sp>
        <p:nvSpPr>
          <p:cNvPr id="4" name="Rectangle 1"/>
          <p:cNvSpPr>
            <a:spLocks noGrp="1" noChangeArrowheads="1"/>
          </p:cNvSpPr>
          <p:nvPr>
            <p:ph type="title"/>
          </p:nvPr>
        </p:nvSpPr>
        <p:spPr bwMode="auto">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smtClean="0">
                <a:ln>
                  <a:noFill/>
                </a:ln>
                <a:solidFill>
                  <a:schemeClr val="tx1"/>
                </a:solidFill>
                <a:effectLst/>
                <a:latin typeface="Arial" charset="0"/>
                <a:cs typeface="Arial" charset="0"/>
              </a:rPr>
              <a:t/>
            </a:r>
            <a:br>
              <a:rPr kumimoji="0" lang="ru-RU" altLang="ru-RU" sz="1800" b="0" i="0" u="none" strike="noStrike" cap="none" normalizeH="0" baseline="0" smtClean="0">
                <a:ln>
                  <a:noFill/>
                </a:ln>
                <a:solidFill>
                  <a:schemeClr val="tx1"/>
                </a:solidFill>
                <a:effectLst/>
                <a:latin typeface="Arial" charset="0"/>
                <a:cs typeface="Arial" charset="0"/>
              </a:rPr>
            </a:br>
            <a:endParaRPr kumimoji="0" lang="ru-RU" altLang="ru-RU" sz="1800" b="0" i="0" u="none" strike="noStrike" cap="none" normalizeH="0" baseline="0" smtClean="0">
              <a:ln>
                <a:noFill/>
              </a:ln>
              <a:solidFill>
                <a:schemeClr val="tx1"/>
              </a:solidFill>
              <a:effectLst/>
              <a:latin typeface="Arial" charset="0"/>
              <a:cs typeface="Arial" charset="0"/>
            </a:endParaRPr>
          </a:p>
        </p:txBody>
      </p:sp>
    </p:spTree>
    <p:extLst>
      <p:ext uri="{BB962C8B-B14F-4D97-AF65-F5344CB8AC3E}">
        <p14:creationId xmlns:p14="http://schemas.microsoft.com/office/powerpoint/2010/main" xmlns="" val="12988379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404664"/>
            <a:ext cx="6512511" cy="1143000"/>
          </a:xfrm>
        </p:spPr>
        <p:txBody>
          <a:bodyPr/>
          <a:lstStyle/>
          <a:p>
            <a:pPr marL="0" indent="0" algn="ctr">
              <a:buNone/>
            </a:pPr>
            <a:r>
              <a:rPr lang="en-US" sz="3200" b="0" dirty="0">
                <a:solidFill>
                  <a:schemeClr val="bg2">
                    <a:lumMod val="50000"/>
                  </a:schemeClr>
                </a:solidFill>
                <a:effectLst/>
                <a:latin typeface="Arial"/>
              </a:rPr>
              <a:t>Assessment process and </a:t>
            </a:r>
            <a:r>
              <a:rPr lang="en-US" sz="3200" b="0" dirty="0" smtClean="0">
                <a:solidFill>
                  <a:schemeClr val="bg2">
                    <a:lumMod val="50000"/>
                  </a:schemeClr>
                </a:solidFill>
                <a:effectLst/>
                <a:latin typeface="Arial"/>
              </a:rPr>
              <a:t>student-centered </a:t>
            </a:r>
            <a:r>
              <a:rPr lang="en-US" sz="3200" b="0" dirty="0">
                <a:solidFill>
                  <a:schemeClr val="bg2">
                    <a:lumMod val="50000"/>
                  </a:schemeClr>
                </a:solidFill>
                <a:effectLst/>
                <a:latin typeface="Arial"/>
              </a:rPr>
              <a:t>learning</a:t>
            </a:r>
            <a:endParaRPr lang="ru-RU" sz="3200" dirty="0">
              <a:solidFill>
                <a:schemeClr val="bg2">
                  <a:lumMod val="50000"/>
                </a:schemeClr>
              </a:solidFill>
            </a:endParaRPr>
          </a:p>
        </p:txBody>
      </p:sp>
      <p:graphicFrame>
        <p:nvGraphicFramePr>
          <p:cNvPr id="3" name="Таблица 2"/>
          <p:cNvGraphicFramePr>
            <a:graphicFrameLocks noGrp="1"/>
          </p:cNvGraphicFramePr>
          <p:nvPr>
            <p:extLst>
              <p:ext uri="{D42A27DB-BD31-4B8C-83A1-F6EECF244321}">
                <p14:modId xmlns:p14="http://schemas.microsoft.com/office/powerpoint/2010/main" xmlns="" val="2555228956"/>
              </p:ext>
            </p:extLst>
          </p:nvPr>
        </p:nvGraphicFramePr>
        <p:xfrm>
          <a:off x="755576" y="1556792"/>
          <a:ext cx="7704855" cy="4968552"/>
        </p:xfrm>
        <a:graphic>
          <a:graphicData uri="http://schemas.openxmlformats.org/drawingml/2006/table">
            <a:tbl>
              <a:tblPr/>
              <a:tblGrid>
                <a:gridCol w="4134981"/>
                <a:gridCol w="3569874"/>
              </a:tblGrid>
              <a:tr h="1674919">
                <a:tc>
                  <a:txBody>
                    <a:bodyPr/>
                    <a:lstStyle/>
                    <a:p>
                      <a:pPr algn="l"/>
                      <a:r>
                        <a:rPr lang="en-US" sz="2000" dirty="0">
                          <a:solidFill>
                            <a:schemeClr val="bg2">
                              <a:lumMod val="75000"/>
                            </a:schemeClr>
                          </a:solidFill>
                        </a:rPr>
                        <a:t>Involving students at the stage when </a:t>
                      </a:r>
                      <a:r>
                        <a:rPr lang="en-US" sz="2000" dirty="0" smtClean="0">
                          <a:solidFill>
                            <a:schemeClr val="bg2">
                              <a:lumMod val="75000"/>
                            </a:schemeClr>
                          </a:solidFill>
                        </a:rPr>
                        <a:t>the </a:t>
                      </a:r>
                      <a:r>
                        <a:rPr lang="en-US" sz="2000" dirty="0">
                          <a:solidFill>
                            <a:schemeClr val="bg2">
                              <a:lumMod val="75000"/>
                            </a:schemeClr>
                          </a:solidFill>
                        </a:rPr>
                        <a:t>task is set:</a:t>
                      </a:r>
                    </a:p>
                  </a:txBody>
                  <a:tcPr marL="19655" marR="19655" marT="19655" marB="19655">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c>
                  <a:txBody>
                    <a:bodyPr/>
                    <a:lstStyle/>
                    <a:p>
                      <a:pPr>
                        <a:buFont typeface="Arial"/>
                        <a:buChar char="•"/>
                      </a:pPr>
                      <a:r>
                        <a:rPr lang="en-US" sz="1600" dirty="0" smtClean="0">
                          <a:effectLst/>
                        </a:rPr>
                        <a:t>Choosing </a:t>
                      </a:r>
                      <a:r>
                        <a:rPr lang="en-US" sz="1600" dirty="0">
                          <a:effectLst/>
                        </a:rPr>
                        <a:t>the assessment task</a:t>
                      </a:r>
                    </a:p>
                    <a:p>
                      <a:pPr>
                        <a:buFont typeface="Arial"/>
                        <a:buChar char="•"/>
                      </a:pPr>
                      <a:r>
                        <a:rPr lang="en-US" sz="1600" dirty="0">
                          <a:effectLst/>
                        </a:rPr>
                        <a:t>Setting the assessment task</a:t>
                      </a:r>
                    </a:p>
                    <a:p>
                      <a:pPr>
                        <a:buFont typeface="Arial"/>
                        <a:buChar char="•"/>
                      </a:pPr>
                      <a:r>
                        <a:rPr lang="en-US" sz="1600" dirty="0">
                          <a:effectLst/>
                        </a:rPr>
                        <a:t>Discussion the assessment criteria</a:t>
                      </a:r>
                    </a:p>
                    <a:p>
                      <a:pPr>
                        <a:buFont typeface="Arial"/>
                        <a:buChar char="•"/>
                      </a:pPr>
                      <a:r>
                        <a:rPr lang="en-US" sz="1600" dirty="0">
                          <a:effectLst/>
                        </a:rPr>
                        <a:t>Setting the assessment criteria</a:t>
                      </a:r>
                    </a:p>
                  </a:txBody>
                  <a:tcPr marL="19655" marR="19655" marT="19655" marB="19655"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r>
              <a:tr h="3293633">
                <a:tc>
                  <a:txBody>
                    <a:bodyPr/>
                    <a:lstStyle/>
                    <a:p>
                      <a:pPr algn="l"/>
                      <a:r>
                        <a:rPr lang="en-US" sz="2000" dirty="0">
                          <a:solidFill>
                            <a:schemeClr val="bg2">
                              <a:lumMod val="75000"/>
                            </a:schemeClr>
                          </a:solidFill>
                        </a:rPr>
                        <a:t>Involving students at the stage after </a:t>
                      </a:r>
                      <a:r>
                        <a:rPr lang="en-US" sz="2000" dirty="0" smtClean="0">
                          <a:solidFill>
                            <a:schemeClr val="bg2">
                              <a:lumMod val="75000"/>
                            </a:schemeClr>
                          </a:solidFill>
                        </a:rPr>
                        <a:t>the </a:t>
                      </a:r>
                      <a:r>
                        <a:rPr lang="en-US" sz="2000" dirty="0">
                          <a:solidFill>
                            <a:schemeClr val="bg2">
                              <a:lumMod val="75000"/>
                            </a:schemeClr>
                          </a:solidFill>
                        </a:rPr>
                        <a:t>task is completed:</a:t>
                      </a:r>
                    </a:p>
                  </a:txBody>
                  <a:tcPr marL="19655" marR="19655" marT="19655" marB="19655">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c>
                  <a:txBody>
                    <a:bodyPr/>
                    <a:lstStyle/>
                    <a:p>
                      <a:pPr>
                        <a:buFont typeface="Arial"/>
                        <a:buChar char="•"/>
                      </a:pPr>
                      <a:r>
                        <a:rPr lang="en-US" sz="1600" dirty="0">
                          <a:effectLst/>
                        </a:rPr>
                        <a:t>Making self-assessment comments</a:t>
                      </a:r>
                    </a:p>
                    <a:p>
                      <a:pPr>
                        <a:buFont typeface="Arial"/>
                        <a:buChar char="•"/>
                      </a:pPr>
                      <a:r>
                        <a:rPr lang="en-US" sz="1600" dirty="0">
                          <a:effectLst/>
                        </a:rPr>
                        <a:t>Making peer-assessment feedback comments</a:t>
                      </a:r>
                    </a:p>
                    <a:p>
                      <a:pPr>
                        <a:buFont typeface="Arial"/>
                        <a:buChar char="•"/>
                      </a:pPr>
                      <a:r>
                        <a:rPr lang="en-US" sz="1600" dirty="0">
                          <a:effectLst/>
                        </a:rPr>
                        <a:t>Suggesting self-assessment grades/marks</a:t>
                      </a:r>
                    </a:p>
                    <a:p>
                      <a:pPr>
                        <a:buFont typeface="Arial"/>
                        <a:buChar char="•"/>
                      </a:pPr>
                      <a:r>
                        <a:rPr lang="en-US" sz="1600" dirty="0">
                          <a:effectLst/>
                        </a:rPr>
                        <a:t>Negotiating self-assessment grades/marks</a:t>
                      </a:r>
                    </a:p>
                    <a:p>
                      <a:pPr>
                        <a:buFont typeface="Arial"/>
                        <a:buChar char="•"/>
                      </a:pPr>
                      <a:r>
                        <a:rPr lang="en-US" sz="1600" dirty="0">
                          <a:effectLst/>
                        </a:rPr>
                        <a:t>Assigning self-assessment grades/marks</a:t>
                      </a:r>
                    </a:p>
                    <a:p>
                      <a:pPr>
                        <a:buFont typeface="Arial"/>
                        <a:buChar char="•"/>
                      </a:pPr>
                      <a:r>
                        <a:rPr lang="en-US" sz="1600" dirty="0">
                          <a:effectLst/>
                        </a:rPr>
                        <a:t>Assigning peer-assessment grades/marks</a:t>
                      </a:r>
                    </a:p>
                  </a:txBody>
                  <a:tcPr marL="19655" marR="19655" marT="19655" marB="19655" anchor="ctr">
                    <a:lnL w="9525" cap="flat" cmpd="sng" algn="ctr">
                      <a:solidFill>
                        <a:srgbClr val="666666"/>
                      </a:solidFill>
                      <a:prstDash val="solid"/>
                      <a:round/>
                      <a:headEnd type="none" w="med" len="med"/>
                      <a:tailEnd type="none" w="med" len="med"/>
                    </a:lnL>
                    <a:lnR w="9525" cap="flat" cmpd="sng" algn="ctr">
                      <a:solidFill>
                        <a:srgbClr val="666666"/>
                      </a:solidFill>
                      <a:prstDash val="solid"/>
                      <a:round/>
                      <a:headEnd type="none" w="med" len="med"/>
                      <a:tailEnd type="none" w="med" len="med"/>
                    </a:lnR>
                    <a:lnT w="47625" cap="flat" cmpd="sng" algn="ctr">
                      <a:solidFill>
                        <a:srgbClr val="666666"/>
                      </a:solidFill>
                      <a:prstDash val="solid"/>
                      <a:round/>
                      <a:headEnd type="none" w="med" len="med"/>
                      <a:tailEnd type="none" w="med" len="med"/>
                    </a:lnT>
                    <a:lnB w="47625" cap="flat" cmpd="sng" algn="ctr">
                      <a:solidFill>
                        <a:srgbClr val="666666"/>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xmlns="" val="25538402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691680" y="404664"/>
            <a:ext cx="5637010" cy="882119"/>
          </a:xfrm>
        </p:spPr>
        <p:txBody>
          <a:bodyPr>
            <a:normAutofit/>
          </a:bodyPr>
          <a:lstStyle/>
          <a:p>
            <a:pPr algn="ctr"/>
            <a:r>
              <a:rPr lang="en-US" sz="4400" b="1" dirty="0" smtClean="0">
                <a:solidFill>
                  <a:schemeClr val="bg2">
                    <a:lumMod val="50000"/>
                  </a:schemeClr>
                </a:solidFill>
              </a:rPr>
              <a:t>Main challenges</a:t>
            </a:r>
            <a:endParaRPr lang="ru-RU" sz="4400" b="1" dirty="0">
              <a:solidFill>
                <a:schemeClr val="bg2">
                  <a:lumMod val="50000"/>
                </a:schemeClr>
              </a:solidFill>
            </a:endParaRPr>
          </a:p>
        </p:txBody>
      </p:sp>
      <p:graphicFrame>
        <p:nvGraphicFramePr>
          <p:cNvPr id="3" name="Схема 2"/>
          <p:cNvGraphicFramePr/>
          <p:nvPr>
            <p:extLst>
              <p:ext uri="{D42A27DB-BD31-4B8C-83A1-F6EECF244321}">
                <p14:modId xmlns:p14="http://schemas.microsoft.com/office/powerpoint/2010/main" xmlns="" val="2939129420"/>
              </p:ext>
            </p:extLst>
          </p:nvPr>
        </p:nvGraphicFramePr>
        <p:xfrm>
          <a:off x="1619672" y="1700808"/>
          <a:ext cx="6096000" cy="4552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99554418"/>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174</TotalTime>
  <Words>374</Words>
  <Application>Microsoft Office PowerPoint</Application>
  <PresentationFormat>Экран (4:3)</PresentationFormat>
  <Paragraphs>83</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Воздушный поток</vt:lpstr>
      <vt:lpstr>Student-     Centered     Learning</vt:lpstr>
      <vt:lpstr>‘Placing learners at the heart of the learning process and meeting their needs, is taken to a progressive step in which learner-centered approaches mean that persons are able to learn what is relevant for them in ways that are appropriate. Waste in human and educational resources is reduced as it suggested learners no longer have to learn what they already know or can do, nor what they are uninterested in’. (Edwards  R).</vt:lpstr>
      <vt:lpstr>Слайд 3</vt:lpstr>
      <vt:lpstr>what      how        why</vt:lpstr>
      <vt:lpstr>Слайд 5</vt:lpstr>
      <vt:lpstr>Слайд 6</vt:lpstr>
      <vt:lpstr> </vt:lpstr>
      <vt:lpstr>Assessment process and student-centered learning</vt:lpstr>
      <vt:lpstr>Слайд 9</vt:lpstr>
      <vt:lpstr>Teacher vs. Learner-Centered Instruction </vt:lpstr>
      <vt:lpstr>Thank you for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Centered     Learning</dc:title>
  <dc:creator>Shkrab</dc:creator>
  <cp:lastModifiedBy>Галина</cp:lastModifiedBy>
  <cp:revision>13</cp:revision>
  <dcterms:created xsi:type="dcterms:W3CDTF">2014-12-03T11:23:23Z</dcterms:created>
  <dcterms:modified xsi:type="dcterms:W3CDTF">2014-12-16T12:23:10Z</dcterms:modified>
</cp:coreProperties>
</file>